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565" r:id="rId3"/>
    <p:sldId id="327" r:id="rId4"/>
    <p:sldId id="329" r:id="rId5"/>
    <p:sldId id="330" r:id="rId6"/>
    <p:sldId id="328" r:id="rId7"/>
    <p:sldId id="257" r:id="rId8"/>
    <p:sldId id="258" r:id="rId9"/>
    <p:sldId id="331" r:id="rId10"/>
    <p:sldId id="469" r:id="rId11"/>
    <p:sldId id="326" r:id="rId12"/>
    <p:sldId id="468" r:id="rId13"/>
    <p:sldId id="487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98" r:id="rId31"/>
    <p:sldId id="489" r:id="rId32"/>
    <p:sldId id="490" r:id="rId33"/>
    <p:sldId id="496" r:id="rId34"/>
    <p:sldId id="497" r:id="rId35"/>
    <p:sldId id="491" r:id="rId36"/>
    <p:sldId id="492" r:id="rId37"/>
    <p:sldId id="493" r:id="rId38"/>
    <p:sldId id="494" r:id="rId39"/>
    <p:sldId id="495" r:id="rId40"/>
    <p:sldId id="470" r:id="rId41"/>
    <p:sldId id="501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9" r:id="rId65"/>
    <p:sldId id="528" r:id="rId66"/>
    <p:sldId id="530" r:id="rId67"/>
    <p:sldId id="531" r:id="rId68"/>
    <p:sldId id="500" r:id="rId69"/>
    <p:sldId id="503" r:id="rId70"/>
    <p:sldId id="504" r:id="rId71"/>
    <p:sldId id="505" r:id="rId72"/>
    <p:sldId id="538" r:id="rId73"/>
    <p:sldId id="532" r:id="rId74"/>
    <p:sldId id="539" r:id="rId75"/>
    <p:sldId id="540" r:id="rId76"/>
    <p:sldId id="541" r:id="rId77"/>
    <p:sldId id="542" r:id="rId78"/>
    <p:sldId id="543" r:id="rId79"/>
    <p:sldId id="533" r:id="rId80"/>
    <p:sldId id="534" r:id="rId81"/>
    <p:sldId id="544" r:id="rId82"/>
    <p:sldId id="535" r:id="rId83"/>
    <p:sldId id="536" r:id="rId84"/>
    <p:sldId id="537" r:id="rId85"/>
    <p:sldId id="545" r:id="rId86"/>
    <p:sldId id="546" r:id="rId87"/>
    <p:sldId id="547" r:id="rId88"/>
    <p:sldId id="548" r:id="rId89"/>
    <p:sldId id="550" r:id="rId90"/>
    <p:sldId id="499" r:id="rId91"/>
    <p:sldId id="554" r:id="rId92"/>
    <p:sldId id="555" r:id="rId93"/>
    <p:sldId id="556" r:id="rId94"/>
    <p:sldId id="557" r:id="rId95"/>
    <p:sldId id="558" r:id="rId96"/>
    <p:sldId id="559" r:id="rId97"/>
    <p:sldId id="560" r:id="rId98"/>
    <p:sldId id="561" r:id="rId99"/>
    <p:sldId id="562" r:id="rId100"/>
    <p:sldId id="563" r:id="rId101"/>
    <p:sldId id="56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8" r:id="rId114"/>
    <p:sldId id="577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53" r:id="rId128"/>
    <p:sldId id="552" r:id="rId129"/>
    <p:sldId id="592" r:id="rId130"/>
    <p:sldId id="593" r:id="rId131"/>
    <p:sldId id="594" r:id="rId132"/>
    <p:sldId id="595" r:id="rId133"/>
    <p:sldId id="596" r:id="rId134"/>
    <p:sldId id="597" r:id="rId135"/>
    <p:sldId id="598" r:id="rId136"/>
    <p:sldId id="599" r:id="rId137"/>
    <p:sldId id="600" r:id="rId138"/>
    <p:sldId id="601" r:id="rId139"/>
    <p:sldId id="602" r:id="rId140"/>
    <p:sldId id="603" r:id="rId141"/>
    <p:sldId id="604" r:id="rId142"/>
    <p:sldId id="605" r:id="rId143"/>
    <p:sldId id="551" r:id="rId1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1" autoAdjust="0"/>
    <p:restoredTop sz="94660"/>
  </p:normalViewPr>
  <p:slideViewPr>
    <p:cSldViewPr snapToGrid="0">
      <p:cViewPr varScale="1">
        <p:scale>
          <a:sx n="56" d="100"/>
          <a:sy n="56" d="100"/>
        </p:scale>
        <p:origin x="90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APy7DZ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DISEÑO DE SISTEMAS DE CONTROL DIGITAL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Tarjetas propuestas para el Curso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675" y="1335097"/>
            <a:ext cx="8402585" cy="4425154"/>
          </a:xfrm>
        </p:spPr>
        <p:txBody>
          <a:bodyPr>
            <a:normAutofit/>
          </a:bodyPr>
          <a:lstStyle/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Xilinx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Arty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A7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Ultra96</a:t>
            </a:r>
          </a:p>
          <a:p>
            <a:pPr lvl="1"/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Pynq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Z1 o Z2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Zedboard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minized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es-PA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Cualquier tarjeta de Intel (Altera),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p.e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s-PA" b="1" dirty="0" err="1" smtClean="0">
                <a:solidFill>
                  <a:schemeClr val="tx1">
                    <a:lumMod val="95000"/>
                  </a:schemeClr>
                </a:solidFill>
              </a:rPr>
              <a:t>Terasic</a:t>
            </a:r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 (vendedor)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Standard</a:t>
            </a:r>
          </a:p>
          <a:p>
            <a:pPr lvl="1"/>
            <a:r>
              <a:rPr lang="es-PA" b="1" dirty="0" smtClean="0">
                <a:solidFill>
                  <a:schemeClr val="tx1">
                    <a:lumMod val="95000"/>
                  </a:schemeClr>
                </a:solidFill>
              </a:rPr>
              <a:t>DE-10 nano Lite</a:t>
            </a:r>
          </a:p>
          <a:p>
            <a:endParaRPr lang="es-PA" dirty="0"/>
          </a:p>
          <a:p>
            <a:endParaRPr lang="es-PA" b="1" i="1" dirty="0" smtClean="0"/>
          </a:p>
        </p:txBody>
      </p:sp>
      <p:pic>
        <p:nvPicPr>
          <p:cNvPr id="1026" name="Picture 2" descr="Image result for Arty 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93" y="960219"/>
            <a:ext cx="2113222" cy="2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ltra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78" y="979038"/>
            <a:ext cx="2926584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nq 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4" y="1152983"/>
            <a:ext cx="2193925" cy="16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nq 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05" y="2828740"/>
            <a:ext cx="2255201" cy="16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n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4584159"/>
            <a:ext cx="2943842" cy="19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e-10 stand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3" y="5027687"/>
            <a:ext cx="2966508" cy="1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e-10 na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027687"/>
            <a:ext cx="2655317" cy="16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3880"/>
            <a:ext cx="2547637" cy="2260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15" y="2863880"/>
            <a:ext cx="6911980" cy="26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soluciones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012034"/>
            <a:ext cx="3634490" cy="294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20" y="2647451"/>
            <a:ext cx="7616316" cy="33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Sintetice en diagramas lógicos las siguientes ecuaciones booleanas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70"/>
          <a:stretch/>
        </p:blipFill>
        <p:spPr>
          <a:xfrm>
            <a:off x="2439580" y="2474753"/>
            <a:ext cx="7255180" cy="8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Use el teorema de </a:t>
            </a:r>
            <a:r>
              <a:rPr lang="es-PA" dirty="0" err="1" smtClean="0"/>
              <a:t>DeMorgan</a:t>
            </a:r>
            <a:r>
              <a:rPr lang="es-PA" dirty="0" smtClean="0"/>
              <a:t> para modificar la ecuación booleana siguiente, de esta forma no habrá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170" r="65728" b="37051"/>
          <a:stretch/>
        </p:blipFill>
        <p:spPr>
          <a:xfrm>
            <a:off x="4368984" y="2630028"/>
            <a:ext cx="3639789" cy="5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maneras de tener el resultado lógico de un sistema.</a:t>
            </a:r>
          </a:p>
          <a:p>
            <a:pPr lvl="1"/>
            <a:r>
              <a:rPr lang="es-PA" dirty="0" smtClean="0"/>
              <a:t>Elaborar una tabla de verdad e ir evaluando cada salida</a:t>
            </a:r>
          </a:p>
          <a:p>
            <a:pPr lvl="2"/>
            <a:r>
              <a:rPr lang="es-PA" dirty="0" smtClean="0"/>
              <a:t>(más elaborado)</a:t>
            </a:r>
          </a:p>
          <a:p>
            <a:pPr lvl="1"/>
            <a:r>
              <a:rPr lang="es-PA" dirty="0" smtClean="0"/>
              <a:t>Elaborar la expresión booleana y llenar la tabla de la verdad</a:t>
            </a:r>
          </a:p>
          <a:p>
            <a:pPr lvl="2"/>
            <a:r>
              <a:rPr lang="es-PA" dirty="0" smtClean="0"/>
              <a:t>(más eficiente)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12" y="4404057"/>
            <a:ext cx="3823556" cy="1377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4" y="3140015"/>
            <a:ext cx="3904346" cy="3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Derivar la tabla de verdad del siguiente grupo de compuertas, usando sus valores </a:t>
            </a:r>
            <a:r>
              <a:rPr lang="es-PA" dirty="0" err="1" smtClean="0"/>
              <a:t>interm</a:t>
            </a:r>
            <a:r>
              <a:rPr lang="es-PA" dirty="0"/>
              <a:t>.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05066"/>
            <a:ext cx="4249408" cy="1504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80" y="2405066"/>
            <a:ext cx="6895394" cy="4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Tablas de la Verdad de Diagramas Lógicos o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sería evaluar las condiciones ciertas del circuito lógico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83161"/>
            <a:ext cx="5311623" cy="23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282" r="40370" b="5453"/>
          <a:stretch/>
        </p:blipFill>
        <p:spPr>
          <a:xfrm>
            <a:off x="9242563" y="1978494"/>
            <a:ext cx="2434912" cy="4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Termino de Producto:  una expresión booleana que sus variables pueden ser o no complementos de su entrada y están en AND (!A*B)</a:t>
            </a:r>
          </a:p>
          <a:p>
            <a:r>
              <a:rPr lang="es-PA" dirty="0" err="1" smtClean="0"/>
              <a:t>Minitérmino</a:t>
            </a:r>
            <a:r>
              <a:rPr lang="es-PA" dirty="0" smtClean="0"/>
              <a:t>:  un término de producto en donde todas las variables solamente se dan una vez en su valor estándar o complementado (!ABC, A!B!C)</a:t>
            </a:r>
          </a:p>
          <a:p>
            <a:r>
              <a:rPr lang="es-PA" dirty="0" smtClean="0"/>
              <a:t>Suma de términos:  Un conjunto de términos en donde las variables son expuestas en forma OR (!A + BC + !D)</a:t>
            </a:r>
          </a:p>
          <a:p>
            <a:r>
              <a:rPr lang="es-PA" dirty="0" err="1" smtClean="0"/>
              <a:t>Maxitermino</a:t>
            </a:r>
            <a:r>
              <a:rPr lang="es-PA" dirty="0" smtClean="0"/>
              <a:t>:  Una suma de términos de expresiones booleanas en donde las posibles variables aparecen solo una vez, en una forma de complemento o valor estándar (!A + !B + C)</a:t>
            </a:r>
          </a:p>
          <a:p>
            <a:r>
              <a:rPr lang="es-PA" dirty="0" smtClean="0"/>
              <a:t>Suma de Productos (SOP):  una expresión booleana en donde varios productos son ordenados en OR (AB + CD + EF; !AB + ABC + CDE)</a:t>
            </a:r>
          </a:p>
          <a:p>
            <a:r>
              <a:rPr lang="es-PA" dirty="0" smtClean="0"/>
              <a:t>Productos de suma (POS): una expresión booleana en donde varios términos son expuestos en AND [(!A + B + C)*(!A + C + !D)*(!A + !B + !C)]</a:t>
            </a:r>
          </a:p>
          <a:p>
            <a:r>
              <a:rPr lang="es-PA" dirty="0" smtClean="0"/>
              <a:t>Forma de bus:  una manera de dibujar los diagramas lógicos desde su valor estándar y su complemento disponibles desde el inicio</a:t>
            </a:r>
            <a:endParaRPr lang="es-PA" dirty="0" smtClean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0188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¿Cuál será el siguiente circuito?.  Exponga la ecuación y dibújelo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455336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Haga lo mismo para las siguientes tablas de verdad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783969"/>
            <a:ext cx="2390387" cy="2390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50" y="3783969"/>
            <a:ext cx="2608143" cy="26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Acerca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Siguiendo</a:t>
            </a:r>
            <a:r>
              <a:rPr lang="en-US" dirty="0" smtClean="0"/>
              <a:t> </a:t>
            </a:r>
            <a:r>
              <a:rPr lang="en-US" dirty="0" err="1" smtClean="0"/>
              <a:t>estrictamente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capítulos</a:t>
            </a:r>
            <a:r>
              <a:rPr lang="en-US" dirty="0" smtClean="0"/>
              <a:t> del </a:t>
            </a:r>
            <a:r>
              <a:rPr lang="en-US" dirty="0" err="1" smtClean="0"/>
              <a:t>libro</a:t>
            </a:r>
            <a:r>
              <a:rPr lang="en-US" dirty="0" smtClean="0"/>
              <a:t> de Delmar</a:t>
            </a:r>
          </a:p>
          <a:p>
            <a:pPr lvl="1"/>
            <a:r>
              <a:rPr lang="es-PA" dirty="0" smtClean="0"/>
              <a:t>Digital </a:t>
            </a:r>
            <a:r>
              <a:rPr lang="es-PA" dirty="0" err="1" smtClean="0"/>
              <a:t>Design</a:t>
            </a:r>
            <a:r>
              <a:rPr lang="es-PA" dirty="0" smtClean="0"/>
              <a:t> </a:t>
            </a:r>
            <a:r>
              <a:rPr lang="es-PA" dirty="0" err="1" smtClean="0"/>
              <a:t>with</a:t>
            </a:r>
            <a:r>
              <a:rPr lang="es-PA" dirty="0" smtClean="0"/>
              <a:t> CPLD </a:t>
            </a:r>
            <a:r>
              <a:rPr lang="es-PA" dirty="0" err="1" smtClean="0"/>
              <a:t>Application</a:t>
            </a:r>
            <a:r>
              <a:rPr lang="es-PA" dirty="0" smtClean="0"/>
              <a:t> and VHDL</a:t>
            </a:r>
          </a:p>
          <a:p>
            <a:pPr lvl="1"/>
            <a:endParaRPr lang="es-PA" dirty="0"/>
          </a:p>
          <a:p>
            <a:r>
              <a:rPr lang="es-PA" dirty="0" smtClean="0"/>
              <a:t>La segunda parte del día es FPGA</a:t>
            </a:r>
          </a:p>
          <a:p>
            <a:pPr lvl="1"/>
            <a:r>
              <a:rPr lang="es-PA" dirty="0" smtClean="0"/>
              <a:t>Secciones de Sintaxis de VHDL</a:t>
            </a:r>
          </a:p>
          <a:p>
            <a:pPr lvl="1"/>
            <a:r>
              <a:rPr lang="es-PA" dirty="0" smtClean="0"/>
              <a:t>Preferencia el libro de CEM UNSALAN &amp; BORA TAR</a:t>
            </a:r>
          </a:p>
          <a:p>
            <a:endParaRPr lang="es-PA" dirty="0"/>
          </a:p>
          <a:p>
            <a:r>
              <a:rPr lang="es-PA" dirty="0" smtClean="0"/>
              <a:t>Laboratorios basados en Xilinx Vivado</a:t>
            </a:r>
          </a:p>
          <a:p>
            <a:r>
              <a:rPr lang="es-PA" dirty="0" smtClean="0"/>
              <a:t>Puede usar Intel Altera </a:t>
            </a:r>
            <a:r>
              <a:rPr lang="es-PA" dirty="0" err="1" smtClean="0"/>
              <a:t>Quartus</a:t>
            </a:r>
            <a:r>
              <a:rPr lang="es-PA" dirty="0" smtClean="0"/>
              <a:t> y sus tarjetas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Formas de:  Suma de Productos y Productos de Suma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el resultado de la tabla 3.4.  Ahora </a:t>
            </a:r>
            <a:r>
              <a:rPr lang="es-PA" dirty="0" err="1" smtClean="0"/>
              <a:t>encuentrar</a:t>
            </a:r>
            <a:r>
              <a:rPr lang="es-PA" dirty="0" smtClean="0"/>
              <a:t> los productos de suma</a:t>
            </a:r>
          </a:p>
          <a:p>
            <a:pPr lvl="1"/>
            <a:r>
              <a:rPr lang="es-PA" dirty="0" smtClean="0"/>
              <a:t>NOTA:  Para esto se debe considerar el teorema de </a:t>
            </a:r>
            <a:r>
              <a:rPr lang="es-PA" dirty="0" err="1" smtClean="0"/>
              <a:t>De</a:t>
            </a:r>
            <a:r>
              <a:rPr lang="es-PA" dirty="0" err="1" smtClean="0"/>
              <a:t>Morgan</a:t>
            </a:r>
            <a:r>
              <a:rPr lang="es-PA" dirty="0" smtClean="0"/>
              <a:t> y la condición donde Y = 0</a:t>
            </a:r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860128"/>
            <a:ext cx="2286870" cy="37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Usualmente nos interesa minimizar el número de compuertas</a:t>
            </a:r>
          </a:p>
          <a:p>
            <a:pPr lvl="1"/>
            <a:r>
              <a:rPr lang="es-PA" dirty="0" err="1" smtClean="0"/>
              <a:t>p.e</a:t>
            </a:r>
            <a:r>
              <a:rPr lang="es-PA" dirty="0" smtClean="0"/>
              <a:t>. un circuito que se realiza con 8 </a:t>
            </a:r>
            <a:r>
              <a:rPr lang="es-PA" dirty="0" err="1" smtClean="0"/>
              <a:t>ORs</a:t>
            </a:r>
            <a:r>
              <a:rPr lang="es-PA" dirty="0" smtClean="0"/>
              <a:t> de 4 entradas y una AND de 8 entradas</a:t>
            </a:r>
          </a:p>
          <a:p>
            <a:pPr lvl="2"/>
            <a:r>
              <a:rPr lang="es-PA" dirty="0" smtClean="0"/>
              <a:t>Simplificado podría ser solo con 4 </a:t>
            </a:r>
            <a:r>
              <a:rPr lang="es-PA" dirty="0" err="1" smtClean="0"/>
              <a:t>ANDs</a:t>
            </a:r>
            <a:r>
              <a:rPr lang="es-PA" dirty="0" smtClean="0"/>
              <a:t> y 4 </a:t>
            </a:r>
            <a:r>
              <a:rPr lang="es-PA" dirty="0" err="1" smtClean="0"/>
              <a:t>Ors</a:t>
            </a:r>
            <a:endParaRPr lang="es-PA" dirty="0" smtClean="0"/>
          </a:p>
          <a:p>
            <a:pPr lvl="2"/>
            <a:endParaRPr lang="es-PA" dirty="0"/>
          </a:p>
          <a:p>
            <a:r>
              <a:rPr lang="es-PA" dirty="0" smtClean="0"/>
              <a:t>Para esto necesitamos los teoremas de lógica booleana en base a las propiedades:</a:t>
            </a:r>
          </a:p>
          <a:p>
            <a:pPr lvl="1"/>
            <a:r>
              <a:rPr lang="es-PA" dirty="0" smtClean="0"/>
              <a:t>Conmutativa:  se puede alterar su operación y el resultado sigue siendo el mismo</a:t>
            </a:r>
          </a:p>
          <a:p>
            <a:pPr lvl="2"/>
            <a:r>
              <a:rPr lang="es-PA" dirty="0" smtClean="0"/>
              <a:t>(a + b) = (b + a)</a:t>
            </a:r>
          </a:p>
          <a:p>
            <a:pPr lvl="2"/>
            <a:r>
              <a:rPr lang="es-PA" dirty="0" smtClean="0"/>
              <a:t>No ocurre lo mismo en la sustracción (a – b) != (b – a)</a:t>
            </a:r>
          </a:p>
          <a:p>
            <a:pPr lvl="1"/>
            <a:r>
              <a:rPr lang="es-PA" dirty="0" smtClean="0"/>
              <a:t>Asociativa:  los </a:t>
            </a:r>
            <a:r>
              <a:rPr lang="es-PA" dirty="0" err="1" smtClean="0"/>
              <a:t>operandos</a:t>
            </a:r>
            <a:r>
              <a:rPr lang="es-PA" dirty="0" smtClean="0"/>
              <a:t> pueden ser agrupados sin alterar el resultado</a:t>
            </a:r>
          </a:p>
          <a:p>
            <a:pPr lvl="2"/>
            <a:r>
              <a:rPr lang="es-PA" dirty="0" smtClean="0"/>
              <a:t>(a + b) + c = a + (b + c)</a:t>
            </a:r>
          </a:p>
          <a:p>
            <a:pPr lvl="2"/>
            <a:r>
              <a:rPr lang="es-PA" dirty="0" smtClean="0"/>
              <a:t>No ocurre lo mismo para (a – b) – c != a – (b – c)</a:t>
            </a:r>
          </a:p>
          <a:p>
            <a:pPr lvl="1"/>
            <a:r>
              <a:rPr lang="es-PA" dirty="0" smtClean="0"/>
              <a:t>Distributiva:  propiedad que se da por la multiplicación sobre la adición</a:t>
            </a:r>
          </a:p>
          <a:p>
            <a:pPr lvl="2"/>
            <a:r>
              <a:rPr lang="es-PA" dirty="0" smtClean="0"/>
              <a:t>a(b + c) = ab + </a:t>
            </a:r>
            <a:r>
              <a:rPr lang="es-PA" dirty="0" err="1" smtClean="0"/>
              <a:t>ac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676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440642"/>
            <a:ext cx="4815170" cy="1872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9" y="2545374"/>
            <a:ext cx="4537854" cy="38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673525"/>
            <a:ext cx="11621547" cy="4750982"/>
          </a:xfrm>
        </p:spPr>
        <p:txBody>
          <a:bodyPr>
            <a:normAutofit/>
          </a:bodyPr>
          <a:lstStyle/>
          <a:p>
            <a:r>
              <a:rPr lang="es-PA" dirty="0" smtClean="0"/>
              <a:t>Encuentre la expresión booleana de este productos de suma (POS).  Aplique la propiedad distributiva para transformar el circuito a suma de productos (SOP)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548202"/>
            <a:ext cx="4737710" cy="236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548202"/>
            <a:ext cx="5114481" cy="40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928" y="1673525"/>
            <a:ext cx="3676718" cy="4750982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Teorema 1:</a:t>
            </a:r>
          </a:p>
          <a:p>
            <a:pPr lvl="1"/>
            <a:r>
              <a:rPr lang="es-PA" dirty="0" smtClean="0"/>
              <a:t> </a:t>
            </a:r>
            <a:r>
              <a:rPr lang="es-PA" dirty="0" err="1" smtClean="0"/>
              <a:t>xy</a:t>
            </a:r>
            <a:r>
              <a:rPr lang="es-PA" dirty="0" smtClean="0"/>
              <a:t> = </a:t>
            </a:r>
            <a:r>
              <a:rPr lang="es-PA" dirty="0" err="1" smtClean="0"/>
              <a:t>yx</a:t>
            </a:r>
            <a:endParaRPr lang="es-PA" dirty="0" smtClean="0"/>
          </a:p>
          <a:p>
            <a:r>
              <a:rPr lang="es-PA" dirty="0" smtClean="0"/>
              <a:t>Teorema 2: </a:t>
            </a:r>
          </a:p>
          <a:p>
            <a:pPr lvl="1"/>
            <a:r>
              <a:rPr lang="es-PA" dirty="0" smtClean="0"/>
              <a:t>x + y = y + x</a:t>
            </a:r>
          </a:p>
          <a:p>
            <a:r>
              <a:rPr lang="es-PA" dirty="0" smtClean="0"/>
              <a:t>Teorema 3: </a:t>
            </a:r>
          </a:p>
          <a:p>
            <a:pPr lvl="1"/>
            <a:r>
              <a:rPr lang="es-PA" dirty="0" smtClean="0"/>
              <a:t>(</a:t>
            </a:r>
            <a:r>
              <a:rPr lang="es-PA" dirty="0" err="1" smtClean="0"/>
              <a:t>xy</a:t>
            </a:r>
            <a:r>
              <a:rPr lang="es-PA" dirty="0" smtClean="0"/>
              <a:t>)z = x(</a:t>
            </a:r>
            <a:r>
              <a:rPr lang="es-PA" dirty="0" err="1" smtClean="0"/>
              <a:t>yz</a:t>
            </a:r>
            <a:r>
              <a:rPr lang="es-PA" dirty="0" smtClean="0"/>
              <a:t>) = (</a:t>
            </a:r>
            <a:r>
              <a:rPr lang="es-PA" dirty="0" err="1" smtClean="0"/>
              <a:t>xz</a:t>
            </a:r>
            <a:r>
              <a:rPr lang="es-PA" dirty="0" smtClean="0"/>
              <a:t>)y</a:t>
            </a:r>
          </a:p>
          <a:p>
            <a:r>
              <a:rPr lang="es-PA" dirty="0" smtClean="0"/>
              <a:t>Teorema 4: </a:t>
            </a:r>
          </a:p>
          <a:p>
            <a:pPr lvl="1"/>
            <a:r>
              <a:rPr lang="es-PA" dirty="0" smtClean="0"/>
              <a:t>(x + y) + z = x + (y + z) = (x + z) + y</a:t>
            </a:r>
          </a:p>
          <a:p>
            <a:r>
              <a:rPr lang="es-PA" dirty="0" smtClean="0"/>
              <a:t>Teorema 5: </a:t>
            </a:r>
          </a:p>
          <a:p>
            <a:pPr lvl="1"/>
            <a:r>
              <a:rPr lang="es-PA" dirty="0" smtClean="0"/>
              <a:t>x(y + z) = </a:t>
            </a:r>
            <a:r>
              <a:rPr lang="es-PA" dirty="0" err="1" smtClean="0"/>
              <a:t>xy</a:t>
            </a:r>
            <a:r>
              <a:rPr lang="es-PA" dirty="0" smtClean="0"/>
              <a:t> + </a:t>
            </a:r>
            <a:r>
              <a:rPr lang="es-PA" dirty="0" err="1" smtClean="0"/>
              <a:t>xz</a:t>
            </a:r>
            <a:endParaRPr lang="es-PA" dirty="0" smtClean="0"/>
          </a:p>
          <a:p>
            <a:r>
              <a:rPr lang="es-PA" dirty="0" smtClean="0"/>
              <a:t>Teorema 6: </a:t>
            </a:r>
          </a:p>
          <a:p>
            <a:pPr lvl="1"/>
            <a:r>
              <a:rPr lang="es-PA" dirty="0" smtClean="0"/>
              <a:t>(x + y)(w + z) = </a:t>
            </a:r>
            <a:r>
              <a:rPr lang="es-PA" dirty="0" err="1" smtClean="0"/>
              <a:t>xw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r>
              <a:rPr lang="es-PA" dirty="0" smtClean="0"/>
              <a:t> + </a:t>
            </a:r>
            <a:r>
              <a:rPr lang="es-PA" dirty="0" err="1" smtClean="0"/>
              <a:t>yw</a:t>
            </a:r>
            <a:r>
              <a:rPr lang="es-PA" dirty="0" smtClean="0"/>
              <a:t> + </a:t>
            </a:r>
            <a:r>
              <a:rPr lang="es-PA" dirty="0" err="1" smtClean="0"/>
              <a:t>yz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84715" y="1673525"/>
            <a:ext cx="4165655" cy="4750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7: x*0 = 0</a:t>
            </a:r>
          </a:p>
          <a:p>
            <a:r>
              <a:rPr lang="es-PA" dirty="0" smtClean="0"/>
              <a:t>Teorema 8: x + 0 = x</a:t>
            </a:r>
          </a:p>
          <a:p>
            <a:r>
              <a:rPr lang="es-PA" b="1" dirty="0" smtClean="0"/>
              <a:t>Teorema 9: x XOR 0 = x</a:t>
            </a:r>
          </a:p>
          <a:p>
            <a:r>
              <a:rPr lang="es-PA" dirty="0" smtClean="0"/>
              <a:t>Teorema 10: x*1 = x</a:t>
            </a:r>
          </a:p>
          <a:p>
            <a:r>
              <a:rPr lang="es-PA" b="1" dirty="0" smtClean="0">
                <a:solidFill>
                  <a:srgbClr val="FFC000"/>
                </a:solidFill>
              </a:rPr>
              <a:t>Teorema 11: x + 1 = 1</a:t>
            </a:r>
          </a:p>
          <a:p>
            <a:r>
              <a:rPr lang="es-PA" b="1" dirty="0" smtClean="0"/>
              <a:t>Teorema 12: x XOR 1 = !x</a:t>
            </a:r>
          </a:p>
          <a:p>
            <a:r>
              <a:rPr lang="es-PA" dirty="0" smtClean="0"/>
              <a:t>Teorema 13:  x*x = x</a:t>
            </a:r>
          </a:p>
          <a:p>
            <a:r>
              <a:rPr lang="es-PA" dirty="0" smtClean="0"/>
              <a:t>Teorema 14: x + x = x</a:t>
            </a:r>
          </a:p>
          <a:p>
            <a:r>
              <a:rPr lang="es-PA" b="1" dirty="0" smtClean="0"/>
              <a:t>Teorema 15: x XOR x = 0</a:t>
            </a:r>
          </a:p>
          <a:p>
            <a:r>
              <a:rPr lang="es-PA" b="1" dirty="0" smtClean="0"/>
              <a:t>Teorema 16: x*!x = 1</a:t>
            </a:r>
          </a:p>
          <a:p>
            <a:r>
              <a:rPr lang="es-PA" b="1" dirty="0" smtClean="0"/>
              <a:t>Teorema 17: x + !x = 1</a:t>
            </a:r>
          </a:p>
          <a:p>
            <a:r>
              <a:rPr lang="es-PA" b="1" dirty="0" smtClean="0"/>
              <a:t>Teorema 18: x XOR(!x) = 1 </a:t>
            </a:r>
          </a:p>
          <a:p>
            <a:endParaRPr lang="es-PA" b="1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50370" y="1673525"/>
            <a:ext cx="3841630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Teorema 19: !!x = x</a:t>
            </a:r>
          </a:p>
          <a:p>
            <a:r>
              <a:rPr lang="es-PA" dirty="0" smtClean="0"/>
              <a:t>Teorema 20: !(</a:t>
            </a:r>
            <a:r>
              <a:rPr lang="es-PA" dirty="0" err="1" smtClean="0"/>
              <a:t>xy</a:t>
            </a:r>
            <a:r>
              <a:rPr lang="es-PA" dirty="0" smtClean="0"/>
              <a:t>) = !x + !y</a:t>
            </a:r>
          </a:p>
          <a:p>
            <a:r>
              <a:rPr lang="es-PA" dirty="0" smtClean="0"/>
              <a:t>Teorema 21: !(x + y) = !</a:t>
            </a:r>
            <a:r>
              <a:rPr lang="es-PA" dirty="0" err="1" smtClean="0"/>
              <a:t>x!y</a:t>
            </a:r>
            <a:endParaRPr lang="es-PA" dirty="0" smtClean="0"/>
          </a:p>
          <a:p>
            <a:r>
              <a:rPr lang="es-PA" b="1" dirty="0" smtClean="0"/>
              <a:t>Teorema 22: x + </a:t>
            </a:r>
            <a:r>
              <a:rPr lang="es-PA" b="1" dirty="0" err="1" smtClean="0"/>
              <a:t>xy</a:t>
            </a:r>
            <a:r>
              <a:rPr lang="es-PA" b="1" dirty="0" smtClean="0"/>
              <a:t> = x</a:t>
            </a:r>
          </a:p>
          <a:p>
            <a:r>
              <a:rPr lang="es-PA" b="1" dirty="0" smtClean="0"/>
              <a:t>Teorema 23: (x + y)(x + z) = x + </a:t>
            </a:r>
            <a:r>
              <a:rPr lang="es-PA" b="1" dirty="0" err="1" smtClean="0"/>
              <a:t>yz</a:t>
            </a:r>
            <a:endParaRPr lang="es-PA" b="1" dirty="0" smtClean="0"/>
          </a:p>
          <a:p>
            <a:r>
              <a:rPr lang="es-PA" b="1" dirty="0" smtClean="0">
                <a:solidFill>
                  <a:srgbClr val="FFC000"/>
                </a:solidFill>
              </a:rPr>
              <a:t>Teorema 24: x + !</a:t>
            </a:r>
            <a:r>
              <a:rPr lang="es-PA" b="1" dirty="0" err="1" smtClean="0">
                <a:solidFill>
                  <a:srgbClr val="FFC000"/>
                </a:solidFill>
              </a:rPr>
              <a:t>xy</a:t>
            </a:r>
            <a:r>
              <a:rPr lang="es-PA" b="1" dirty="0" smtClean="0">
                <a:solidFill>
                  <a:srgbClr val="FFC000"/>
                </a:solidFill>
              </a:rPr>
              <a:t> = x + y</a:t>
            </a:r>
            <a:endParaRPr lang="es-PA" b="1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7302" r="32011" b="5710"/>
          <a:stretch/>
        </p:blipFill>
        <p:spPr>
          <a:xfrm>
            <a:off x="721833" y="2293258"/>
            <a:ext cx="607390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308127"/>
            <a:ext cx="5815493" cy="11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899804" y="1673525"/>
            <a:ext cx="4600649" cy="475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PA" dirty="0" smtClean="0"/>
          </a:p>
          <a:p>
            <a:endParaRPr lang="es-P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el teorema 22 y otras reglas de algebra booleana.  Dibuje el circuito simplificado.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371200"/>
            <a:ext cx="4594020" cy="16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" y="2183924"/>
            <a:ext cx="13716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6" y="2183924"/>
            <a:ext cx="8260264" cy="20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Teoremas de Algebra Booleana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393372"/>
            <a:ext cx="9730539" cy="4855028"/>
          </a:xfrm>
        </p:spPr>
        <p:txBody>
          <a:bodyPr/>
          <a:lstStyle/>
          <a:p>
            <a:r>
              <a:rPr lang="es-PA" dirty="0" smtClean="0"/>
              <a:t>Simplifique la siguiente expresión booleana usando teoremas y dibuje el diagrama simplificado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7886"/>
            <a:ext cx="200977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3" y="2287886"/>
            <a:ext cx="7855084" cy="13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1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621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 K:  Herramienta gráfica para encontrar las sumas de productos o productos de suma</a:t>
            </a:r>
          </a:p>
          <a:p>
            <a:r>
              <a:rPr lang="es-PA" dirty="0" smtClean="0"/>
              <a:t>Celda:  la unidad más pequeña del mapa k</a:t>
            </a:r>
          </a:p>
          <a:p>
            <a:r>
              <a:rPr lang="es-PA" dirty="0" smtClean="0"/>
              <a:t>Celda adyacente:  aquella que posee una variable diferente a su otra celda.  !ABC y ABC son adyacentes.</a:t>
            </a:r>
          </a:p>
          <a:p>
            <a:r>
              <a:rPr lang="es-PA" dirty="0" smtClean="0"/>
              <a:t>Par:  un grupo de dos celdas adyacentes.  </a:t>
            </a:r>
            <a:r>
              <a:rPr lang="es-PA" b="1" dirty="0" smtClean="0"/>
              <a:t>Cancela una variable</a:t>
            </a:r>
          </a:p>
          <a:p>
            <a:r>
              <a:rPr lang="es-PA" dirty="0" err="1" smtClean="0"/>
              <a:t>Quad</a:t>
            </a:r>
            <a:r>
              <a:rPr lang="es-PA" dirty="0" smtClean="0"/>
              <a:t>:  un grupo de cuatro celdas adyacentes.  </a:t>
            </a:r>
            <a:r>
              <a:rPr lang="es-PA" b="1" dirty="0" smtClean="0"/>
              <a:t>Cancela dos variables</a:t>
            </a:r>
          </a:p>
          <a:p>
            <a:r>
              <a:rPr lang="es-PA" dirty="0" smtClean="0"/>
              <a:t>Octeto:  un grupo de seis celdas adyacentes.  </a:t>
            </a:r>
            <a:r>
              <a:rPr lang="es-PA" b="1" dirty="0" smtClean="0"/>
              <a:t>Cancela tres variables.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Mapas K</a:t>
            </a:r>
            <a:endParaRPr lang="en-US" b="1" dirty="0"/>
          </a:p>
        </p:txBody>
      </p:sp>
      <p:pic>
        <p:nvPicPr>
          <p:cNvPr id="1026" name="Picture 2" descr="Image result for mapa k de do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/>
          <a:stretch/>
        </p:blipFill>
        <p:spPr bwMode="auto">
          <a:xfrm>
            <a:off x="951512" y="2730510"/>
            <a:ext cx="2481504" cy="273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a k de tres variab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8"/>
          <a:stretch/>
        </p:blipFill>
        <p:spPr bwMode="auto">
          <a:xfrm>
            <a:off x="5106838" y="2434784"/>
            <a:ext cx="2122098" cy="339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pa k de cuatro vari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6" y="2434784"/>
            <a:ext cx="3094821" cy="30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Posibilidades de Agrupaciones en un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1" y="2202017"/>
            <a:ext cx="1945436" cy="177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14" y="2242146"/>
            <a:ext cx="184785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31" y="2211531"/>
            <a:ext cx="2000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48" y="2211531"/>
            <a:ext cx="4686300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0" y="4633069"/>
            <a:ext cx="2743200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06" y="4488006"/>
            <a:ext cx="2276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754884"/>
            <a:ext cx="2213974" cy="219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1" y="2736426"/>
            <a:ext cx="2156065" cy="22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2257425"/>
            <a:ext cx="6642353" cy="996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3657955"/>
            <a:ext cx="2545664" cy="2850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15" y="3521283"/>
            <a:ext cx="4001069" cy="2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Simplificar por Mapa 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496835"/>
            <a:ext cx="1976320" cy="39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0602735" cy="1400530"/>
          </a:xfrm>
        </p:spPr>
        <p:txBody>
          <a:bodyPr/>
          <a:lstStyle/>
          <a:p>
            <a:r>
              <a:rPr lang="es-PA" dirty="0" smtClean="0"/>
              <a:t>Simplificación por Mapa de </a:t>
            </a:r>
            <a:r>
              <a:rPr lang="es-PA" dirty="0" err="1" smtClean="0"/>
              <a:t>Karnaugh</a:t>
            </a:r>
            <a:r>
              <a:rPr lang="es-PA" dirty="0" smtClean="0"/>
              <a:t> (Mapa K)</a:t>
            </a:r>
            <a:endParaRPr lang="es-P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314" y="1853248"/>
            <a:ext cx="11516128" cy="4395152"/>
          </a:xfrm>
        </p:spPr>
        <p:txBody>
          <a:bodyPr/>
          <a:lstStyle/>
          <a:p>
            <a:r>
              <a:rPr lang="es-PA" dirty="0" smtClean="0"/>
              <a:t>Términos “No Importa”:  Se puede tomar como más convenga, como un alto o un bajo</a:t>
            </a:r>
          </a:p>
          <a:p>
            <a:pPr lvl="1"/>
            <a:r>
              <a:rPr lang="es-PA" dirty="0" smtClean="0"/>
              <a:t>Ejemplo decodificador BCD a 2421</a:t>
            </a:r>
          </a:p>
          <a:p>
            <a:pPr lvl="1"/>
            <a:r>
              <a:rPr lang="es-PA" dirty="0" err="1" smtClean="0"/>
              <a:t>Terminos</a:t>
            </a:r>
            <a:r>
              <a:rPr lang="es-PA" dirty="0" smtClean="0"/>
              <a:t> de 10 en adelante no se usan y se pueden representar como no me importa en el mapa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403569"/>
            <a:ext cx="499110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39" y="3215648"/>
            <a:ext cx="3427922" cy="3378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267" y="4050824"/>
            <a:ext cx="25431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312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4" y="1522529"/>
            <a:ext cx="11410967" cy="4895523"/>
          </a:xfrm>
        </p:spPr>
        <p:txBody>
          <a:bodyPr>
            <a:normAutofit/>
          </a:bodyPr>
          <a:lstStyle/>
          <a:p>
            <a:r>
              <a:rPr lang="es-PA" dirty="0" smtClean="0"/>
              <a:t>Estructuras concurrentes:  actúan como componentes separados y afecta a una estructura a la vez</a:t>
            </a:r>
          </a:p>
          <a:p>
            <a:r>
              <a:rPr lang="es-PA" dirty="0" smtClean="0"/>
              <a:t>Las señales asignan un puerto o un valor asociado a una expresión o constante</a:t>
            </a:r>
          </a:p>
          <a:p>
            <a:r>
              <a:rPr lang="es-PA" dirty="0" smtClean="0"/>
              <a:t>El orden de precedencia en VHDL se da por paréntesis</a:t>
            </a:r>
          </a:p>
          <a:p>
            <a:pPr lvl="1"/>
            <a:r>
              <a:rPr lang="es-PA" dirty="0" smtClean="0"/>
              <a:t>AND, OR, NOT tienen igual orden de </a:t>
            </a:r>
            <a:r>
              <a:rPr lang="es-PA" dirty="0" err="1" smtClean="0"/>
              <a:t>precendencia</a:t>
            </a:r>
            <a:endParaRPr lang="es-PA" dirty="0"/>
          </a:p>
          <a:p>
            <a:r>
              <a:rPr lang="en-US" dirty="0"/>
              <a:t>__signal &lt;= __expression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r>
              <a:rPr lang="pt-BR" dirty="0"/>
              <a:t>sum &lt;= (a xor b) xor c;</a:t>
            </a:r>
          </a:p>
          <a:p>
            <a:r>
              <a:rPr lang="en-US" dirty="0" err="1"/>
              <a:t>c_out</a:t>
            </a:r>
            <a:r>
              <a:rPr lang="en-US" dirty="0"/>
              <a:t> &lt;= ((a </a:t>
            </a:r>
            <a:r>
              <a:rPr lang="en-US" dirty="0" err="1"/>
              <a:t>xor</a:t>
            </a:r>
            <a:r>
              <a:rPr lang="en-US" dirty="0"/>
              <a:t> b) and </a:t>
            </a:r>
            <a:r>
              <a:rPr lang="en-US" dirty="0" err="1"/>
              <a:t>c_in</a:t>
            </a:r>
            <a:r>
              <a:rPr lang="en-US" dirty="0"/>
              <a:t>) or (a and b);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5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198" y="1453517"/>
            <a:ext cx="7115013" cy="48955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label: WITH __expression SELECT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constant_value</a:t>
            </a:r>
            <a:r>
              <a:rPr lang="en-US" dirty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decoder implemented as a truth table (2 inputs, 4 outputs)</a:t>
            </a:r>
          </a:p>
          <a:p>
            <a:pPr marL="0" indent="0">
              <a:buNone/>
            </a:pPr>
            <a:r>
              <a:rPr lang="en-US" dirty="0"/>
              <a:t>—— d has been defined as STD_LOGIC_VECTOR (1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—— y has been defined as STD_LOGIC_VECTOR (3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WITH d SELECT</a:t>
            </a:r>
          </a:p>
          <a:p>
            <a:pPr marL="0" indent="0">
              <a:buNone/>
            </a:pPr>
            <a:r>
              <a:rPr lang="en-US" dirty="0"/>
              <a:t>y &lt;= “0001” WHEN “00”,</a:t>
            </a:r>
          </a:p>
          <a:p>
            <a:pPr marL="0" indent="0">
              <a:buNone/>
            </a:pPr>
            <a:r>
              <a:rPr lang="en-US" dirty="0"/>
              <a:t>“0010” WHEN “01”,</a:t>
            </a:r>
          </a:p>
          <a:p>
            <a:pPr marL="0" indent="0">
              <a:buNone/>
            </a:pPr>
            <a:r>
              <a:rPr lang="en-US" dirty="0"/>
              <a:t>“0100” WHEN “10”,</a:t>
            </a:r>
          </a:p>
          <a:p>
            <a:pPr marL="0" indent="0">
              <a:buNone/>
            </a:pPr>
            <a:r>
              <a:rPr lang="en-US" dirty="0"/>
              <a:t>“1000” WHEN “11”,</a:t>
            </a:r>
          </a:p>
          <a:p>
            <a:pPr marL="0" indent="0">
              <a:buNone/>
            </a:pPr>
            <a:r>
              <a:rPr lang="en-US" dirty="0"/>
              <a:t>“0000” WHEN others;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8867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487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0999549" cy="48955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__label:</a:t>
            </a:r>
          </a:p>
          <a:p>
            <a:pPr marL="0" indent="0">
              <a:buNone/>
            </a:pPr>
            <a:r>
              <a:rPr lang="en-US" dirty="0"/>
              <a:t>__signal &lt;= 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 WHEN __</a:t>
            </a:r>
            <a:r>
              <a:rPr lang="en-US" dirty="0" err="1"/>
              <a:t>boolean_expression</a:t>
            </a:r>
            <a:r>
              <a:rPr lang="en-US" dirty="0"/>
              <a:t> ELSE</a:t>
            </a:r>
          </a:p>
          <a:p>
            <a:pPr marL="0" indent="0">
              <a:buNone/>
            </a:pPr>
            <a:r>
              <a:rPr lang="en-US" dirty="0"/>
              <a:t>__expression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priority encoder</a:t>
            </a:r>
          </a:p>
          <a:p>
            <a:pPr marL="0" indent="0">
              <a:buNone/>
            </a:pPr>
            <a:r>
              <a:rPr lang="en-US" dirty="0"/>
              <a:t>—— q defined as INTEGER RANGE 0 TO 7</a:t>
            </a:r>
          </a:p>
          <a:p>
            <a:pPr marL="0" indent="0">
              <a:buNone/>
            </a:pPr>
            <a:r>
              <a:rPr lang="en-US" dirty="0"/>
              <a:t>—— d defined as STD_LOGIC_VECTOR (7 </a:t>
            </a:r>
            <a:r>
              <a:rPr lang="en-US" dirty="0" err="1"/>
              <a:t>downto</a:t>
            </a:r>
            <a:r>
              <a:rPr lang="en-US" dirty="0"/>
              <a:t> 0)</a:t>
            </a:r>
          </a:p>
          <a:p>
            <a:pPr marL="0" indent="0">
              <a:buNone/>
            </a:pPr>
            <a:r>
              <a:rPr lang="en-US" dirty="0"/>
              <a:t>encoder:</a:t>
            </a:r>
          </a:p>
          <a:p>
            <a:pPr marL="0" indent="0">
              <a:buNone/>
            </a:pPr>
            <a:r>
              <a:rPr lang="en-US" dirty="0"/>
              <a:t>q &lt;= 7 WHEN d(7)=‘1’ ELSE</a:t>
            </a:r>
          </a:p>
          <a:p>
            <a:pPr marL="0" indent="0">
              <a:buNone/>
            </a:pPr>
            <a:r>
              <a:rPr lang="en-US" dirty="0"/>
              <a:t>6 WHEN d(6)=‘1’ ELSE</a:t>
            </a:r>
          </a:p>
          <a:p>
            <a:pPr marL="0" indent="0">
              <a:buNone/>
            </a:pPr>
            <a:r>
              <a:rPr lang="en-US" dirty="0"/>
              <a:t>5 WHEN d(5)=‘1’ ELSE</a:t>
            </a:r>
          </a:p>
          <a:p>
            <a:pPr marL="0" indent="0">
              <a:buNone/>
            </a:pPr>
            <a:r>
              <a:rPr lang="en-US" dirty="0"/>
              <a:t>4 WHEN d(4)=‘1’ ELSE</a:t>
            </a:r>
          </a:p>
          <a:p>
            <a:pPr marL="0" indent="0">
              <a:buNone/>
            </a:pPr>
            <a:r>
              <a:rPr lang="en-US" dirty="0"/>
              <a:t>3 WHEN d(3)=‘1’ ELSE</a:t>
            </a:r>
          </a:p>
          <a:p>
            <a:pPr marL="0" indent="0">
              <a:buNone/>
            </a:pPr>
            <a:r>
              <a:rPr lang="en-US" dirty="0"/>
              <a:t>2 WHEN d(2)=‘1’ ELSE</a:t>
            </a:r>
          </a:p>
          <a:p>
            <a:pPr marL="0" indent="0">
              <a:buNone/>
            </a:pPr>
            <a:r>
              <a:rPr lang="en-US" dirty="0"/>
              <a:t>1 WHEN d(1)=‘1’ ELSE</a:t>
            </a:r>
          </a:p>
          <a:p>
            <a:pPr marL="0" indent="0">
              <a:buNone/>
            </a:pPr>
            <a:r>
              <a:rPr lang="en-US" dirty="0"/>
              <a:t>0;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82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9170749" cy="4895523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Componentes:  Se usa dentro de un archivo VHDL para llamar a otro archivo VHDL (entidad)</a:t>
            </a:r>
          </a:p>
          <a:p>
            <a:pPr lvl="1"/>
            <a:r>
              <a:rPr lang="es-PA" dirty="0" smtClean="0"/>
              <a:t>Usualmente lo usamos para definir la entidad</a:t>
            </a:r>
          </a:p>
          <a:p>
            <a:pPr lvl="1"/>
            <a:r>
              <a:rPr lang="es-PA" dirty="0" smtClean="0"/>
              <a:t>Se puede usar para llamar mas archivos dentro del archivo</a:t>
            </a:r>
            <a:endParaRPr lang="en-US" dirty="0" smtClean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COMPONENT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string := __</a:t>
            </a:r>
            <a:r>
              <a:rPr lang="en-US" dirty="0" err="1"/>
              <a:t>default_value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integer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__input name, __</a:t>
            </a:r>
            <a:r>
              <a:rPr lang="en-US" dirty="0" err="1"/>
              <a:t>input_name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bidir</a:t>
            </a:r>
            <a:r>
              <a:rPr lang="en-US" dirty="0"/>
              <a:t> name, __</a:t>
            </a:r>
            <a:r>
              <a:rPr lang="en-US" dirty="0" err="1"/>
              <a:t>bidir_name</a:t>
            </a:r>
            <a:r>
              <a:rPr lang="en-US" dirty="0"/>
              <a:t> : INOUT STD_LOGIC;</a:t>
            </a:r>
          </a:p>
          <a:p>
            <a:pPr marL="0" indent="0">
              <a:buNone/>
            </a:pPr>
            <a:r>
              <a:rPr lang="en-US" dirty="0"/>
              <a:t>__output name, __</a:t>
            </a:r>
            <a:r>
              <a:rPr lang="en-US" dirty="0" err="1"/>
              <a:t>output_name</a:t>
            </a:r>
            <a:r>
              <a:rPr lang="en-US" dirty="0"/>
              <a:t> : OUT STD_LOGIC);</a:t>
            </a:r>
          </a:p>
          <a:p>
            <a:pPr marL="0" indent="0">
              <a:buNone/>
            </a:pPr>
            <a:r>
              <a:rPr lang="en-US" dirty="0"/>
              <a:t>END COMPONENT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435970" y="1853248"/>
            <a:ext cx="4662283" cy="4478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adder OF add4pa IS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PORT(</a:t>
            </a:r>
          </a:p>
          <a:p>
            <a:pPr marL="0" indent="0">
              <a:buNone/>
            </a:pPr>
            <a:r>
              <a:rPr lang="en-US" dirty="0"/>
              <a:t>a, b, </a:t>
            </a:r>
            <a:r>
              <a:rPr lang="en-US" dirty="0" err="1"/>
              <a:t>c_in</a:t>
            </a:r>
            <a:r>
              <a:rPr lang="en-US" dirty="0"/>
              <a:t> : IN BIT;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, sum : OUT BIT);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/>
              <a:t>SIGNAL c : BIT_VECTOR (3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statements</a:t>
            </a:r>
          </a:p>
          <a:p>
            <a:pPr marL="0" indent="0">
              <a:buNone/>
            </a:pPr>
            <a:r>
              <a:rPr lang="en-US" dirty="0"/>
              <a:t>END adder;</a:t>
            </a:r>
            <a:endParaRPr lang="es-PA" dirty="0" smtClean="0"/>
          </a:p>
          <a:p>
            <a:pPr marL="0" indent="0">
              <a:buFont typeface="Wingdings 3" charset="2"/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41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344606" cy="4895523"/>
          </a:xfrm>
        </p:spPr>
        <p:txBody>
          <a:bodyPr>
            <a:normAutofit/>
          </a:bodyPr>
          <a:lstStyle/>
          <a:p>
            <a:r>
              <a:rPr lang="es-PA" dirty="0" err="1" smtClean="0"/>
              <a:t>Instantaniamiento</a:t>
            </a:r>
            <a:r>
              <a:rPr lang="es-PA" dirty="0" smtClean="0"/>
              <a:t> de Componentes:  Se realiza con PORT MAP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 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component_port</a:t>
            </a:r>
            <a:r>
              <a:rPr lang="en-US" dirty="0"/>
              <a:t> =&gt; __</a:t>
            </a:r>
            <a:r>
              <a:rPr lang="en-US" dirty="0" err="1"/>
              <a:t>connect_port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462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5150839" cy="52923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—— Four Component Instantiation Statements</a:t>
            </a:r>
          </a:p>
          <a:p>
            <a:pPr marL="0" indent="0">
              <a:buNone/>
            </a:pPr>
            <a:r>
              <a:rPr lang="en-US" dirty="0"/>
              <a:t>—— Explicit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a(1),</a:t>
            </a:r>
          </a:p>
          <a:p>
            <a:pPr marL="0" indent="0">
              <a:buNone/>
            </a:pPr>
            <a:r>
              <a:rPr lang="en-US" dirty="0"/>
              <a:t>b =&gt; b(1),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c0,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/>
              <a:t>sum =&gt;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a(2),</a:t>
            </a:r>
          </a:p>
          <a:p>
            <a:pPr marL="0" indent="0">
              <a:buNone/>
            </a:pPr>
            <a:r>
              <a:rPr lang="en-US" dirty="0"/>
              <a:t>b =&gt; b(2),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c(1),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/>
              <a:t>sum =&gt;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a(3</a:t>
            </a:r>
            <a:r>
              <a:rPr lang="en-US" dirty="0" smtClean="0"/>
              <a:t>),</a:t>
            </a:r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67017" y="1436263"/>
            <a:ext cx="5150839" cy="529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 =&gt; b(3),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c(2),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/>
              <a:t>sum =&gt;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PORT MAP ( a =&gt; a(4),</a:t>
            </a:r>
          </a:p>
          <a:p>
            <a:pPr marL="0" indent="0">
              <a:buNone/>
            </a:pPr>
            <a:r>
              <a:rPr lang="en-US" dirty="0"/>
              <a:t>b =&gt; b(4),</a:t>
            </a:r>
          </a:p>
          <a:p>
            <a:pPr marL="0" indent="0">
              <a:buNone/>
            </a:pPr>
            <a:r>
              <a:rPr lang="en-US" dirty="0" err="1"/>
              <a:t>c_in</a:t>
            </a:r>
            <a:r>
              <a:rPr lang="en-US" dirty="0"/>
              <a:t> =&gt; c(3),</a:t>
            </a:r>
          </a:p>
          <a:p>
            <a:pPr marL="0" indent="0">
              <a:buNone/>
            </a:pPr>
            <a:r>
              <a:rPr lang="en-US" dirty="0" err="1"/>
              <a:t>c_out</a:t>
            </a:r>
            <a:r>
              <a:rPr lang="en-US" dirty="0"/>
              <a:t> =&gt; c4,</a:t>
            </a:r>
          </a:p>
          <a:p>
            <a:pPr marL="0" indent="0">
              <a:buNone/>
            </a:pPr>
            <a:r>
              <a:rPr lang="en-US" dirty="0"/>
              <a:t>sum =&gt; sum (4));</a:t>
            </a:r>
          </a:p>
          <a:p>
            <a:pPr marL="0" indent="0">
              <a:buNone/>
            </a:pPr>
            <a:r>
              <a:rPr lang="en-US" dirty="0"/>
              <a:t>—— Four component instantiations</a:t>
            </a:r>
          </a:p>
          <a:p>
            <a:pPr marL="0" indent="0">
              <a:buNone/>
            </a:pPr>
            <a:r>
              <a:rPr lang="en-US" dirty="0"/>
              <a:t>—— Implicit port assignments</a:t>
            </a:r>
          </a:p>
          <a:p>
            <a:pPr marL="0" indent="0">
              <a:buNone/>
            </a:pPr>
            <a:r>
              <a:rPr lang="en-US" dirty="0"/>
              <a:t>adder1: </a:t>
            </a:r>
            <a:r>
              <a:rPr lang="en-US" dirty="0" err="1"/>
              <a:t>full_add</a:t>
            </a:r>
            <a:r>
              <a:rPr lang="en-US" dirty="0"/>
              <a:t> PORT MAP (a(1), b(1), c0, c(1), sum(1));</a:t>
            </a:r>
          </a:p>
          <a:p>
            <a:pPr marL="0" indent="0">
              <a:buNone/>
            </a:pPr>
            <a:r>
              <a:rPr lang="en-US" dirty="0"/>
              <a:t>adder2: </a:t>
            </a:r>
            <a:r>
              <a:rPr lang="en-US" dirty="0" err="1"/>
              <a:t>full_add</a:t>
            </a:r>
            <a:r>
              <a:rPr lang="en-US" dirty="0"/>
              <a:t> PORT MAP (a(2), b(2), c(1), c(2), sum(2));</a:t>
            </a:r>
          </a:p>
          <a:p>
            <a:pPr marL="0" indent="0">
              <a:buNone/>
            </a:pPr>
            <a:r>
              <a:rPr lang="en-US" dirty="0"/>
              <a:t>adder3: </a:t>
            </a:r>
            <a:r>
              <a:rPr lang="en-US" dirty="0" err="1"/>
              <a:t>full_add</a:t>
            </a:r>
            <a:r>
              <a:rPr lang="en-US" dirty="0"/>
              <a:t> PORT MAP (a(3), b(3), c(2), c(3), sum(3));</a:t>
            </a:r>
          </a:p>
          <a:p>
            <a:pPr marL="0" indent="0">
              <a:buNone/>
            </a:pPr>
            <a:r>
              <a:rPr lang="en-US" dirty="0"/>
              <a:t>adder4: </a:t>
            </a:r>
            <a:r>
              <a:rPr lang="en-US" dirty="0" err="1"/>
              <a:t>full_add</a:t>
            </a:r>
            <a:r>
              <a:rPr lang="en-US" dirty="0"/>
              <a:t> PORT MAP (a(4), b(4), c(3), c4, sum(4));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65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 fontScale="85000" lnSpcReduction="20000"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defined in entity declaration of component file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 smtClean="0"/>
              <a:t>parameter_name</a:t>
            </a:r>
            <a:r>
              <a:rPr lang="en-US" dirty="0" smtClean="0"/>
              <a:t> : type := __</a:t>
            </a:r>
            <a:r>
              <a:rPr lang="en-US" dirty="0" err="1" smtClean="0"/>
              <a:t>default_value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 := __</a:t>
            </a:r>
            <a:r>
              <a:rPr lang="en-US" dirty="0" err="1"/>
              <a:t>default_value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entity name</a:t>
            </a:r>
            <a:r>
              <a:rPr lang="en-US" dirty="0" smtClean="0"/>
              <a:t>;</a:t>
            </a:r>
          </a:p>
          <a:p>
            <a:endParaRPr lang="es-PA" dirty="0"/>
          </a:p>
          <a:p>
            <a:pPr marL="0" indent="0">
              <a:buNone/>
            </a:pPr>
            <a:r>
              <a:rPr lang="en-US" dirty="0"/>
              <a:t>—— Component declaration in top-level file also has generic clause.</a:t>
            </a:r>
          </a:p>
          <a:p>
            <a:pPr marL="0" indent="0">
              <a:buNone/>
            </a:pPr>
            <a:r>
              <a:rPr lang="en-US" dirty="0"/>
              <a:t>—— Default values of parameters not specified.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component_name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GENERIC(__</a:t>
            </a:r>
            <a:r>
              <a:rPr lang="en-US" dirty="0" err="1"/>
              <a:t>parameter_name</a:t>
            </a:r>
            <a:r>
              <a:rPr lang="en-US" dirty="0"/>
              <a:t> : type;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: type);</a:t>
            </a:r>
          </a:p>
          <a:p>
            <a:pPr marL="0" indent="0">
              <a:buNone/>
            </a:pPr>
            <a:r>
              <a:rPr lang="en-US" dirty="0"/>
              <a:t>PORT (port declarations);</a:t>
            </a:r>
          </a:p>
          <a:p>
            <a:pPr marL="0" indent="0">
              <a:buNone/>
            </a:pPr>
            <a:r>
              <a:rPr lang="en-US" dirty="0"/>
              <a:t>END COMPONENT;</a:t>
            </a:r>
          </a:p>
        </p:txBody>
      </p:sp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436264"/>
            <a:ext cx="11430870" cy="5292340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permite a un componente no ser atado a los parámetros fijos.  Parecido mas no igual a una constante en otros lenguajes (VHDL hay una declaración para constantes)</a:t>
            </a:r>
          </a:p>
          <a:p>
            <a:pPr marL="0" indent="0">
              <a:buNone/>
            </a:pPr>
            <a:r>
              <a:rPr lang="en-US" dirty="0"/>
              <a:t>—— Parameters specified in generic map in component instantiation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instance_name</a:t>
            </a:r>
            <a:r>
              <a:rPr lang="en-US" dirty="0"/>
              <a:t>: __</a:t>
            </a:r>
            <a:r>
              <a:rPr lang="en-US" dirty="0" err="1"/>
              <a:t>component_name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parameter_name</a:t>
            </a:r>
            <a:r>
              <a:rPr lang="en-US" dirty="0"/>
              <a:t> =&gt; __</a:t>
            </a:r>
            <a:r>
              <a:rPr lang="en-US" dirty="0" err="1"/>
              <a:t>parameter_value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PORT MAP (port instantiations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433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430870" cy="55209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—— Component: behaviorally defined shift register</a:t>
            </a:r>
          </a:p>
          <a:p>
            <a:pPr marL="0" indent="0">
              <a:buNone/>
            </a:pPr>
            <a:r>
              <a:rPr lang="en-US" dirty="0"/>
              <a:t>—— with default width of 4.</a:t>
            </a:r>
          </a:p>
          <a:p>
            <a:pPr marL="0" indent="0">
              <a:buNone/>
            </a:pPr>
            <a:r>
              <a:rPr lang="en-US" dirty="0"/>
              <a:t>ENTITY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GENERIC (width : POSITIVE := 4);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BUFFER STD_LOGIC_VECTOR(width-1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srt_bhv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err="1"/>
              <a:t>right_shift</a:t>
            </a:r>
            <a:r>
              <a:rPr lang="en-US" dirty="0"/>
              <a:t> of </a:t>
            </a:r>
            <a:r>
              <a:rPr lang="en-US" dirty="0" err="1"/>
              <a:t>srt_bhv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  PROCESS </a:t>
            </a:r>
            <a:r>
              <a:rPr lang="en-US" dirty="0"/>
              <a:t>(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BEGIN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IF </a:t>
            </a:r>
            <a:r>
              <a:rPr lang="en-US" dirty="0"/>
              <a:t>(</a:t>
            </a:r>
            <a:r>
              <a:rPr lang="en-US" dirty="0" err="1"/>
              <a:t>clk’EVENT</a:t>
            </a:r>
            <a:r>
              <a:rPr lang="en-US" dirty="0"/>
              <a:t> and </a:t>
            </a:r>
            <a:r>
              <a:rPr lang="en-US" dirty="0" err="1"/>
              <a:t>clk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 smtClean="0"/>
              <a:t>    q(width-1 </a:t>
            </a:r>
            <a:r>
              <a:rPr lang="en-US" dirty="0" err="1"/>
              <a:t>downto</a:t>
            </a:r>
            <a:r>
              <a:rPr lang="en-US" dirty="0"/>
              <a:t> 0) &lt;= serial in &amp; q(width-1 </a:t>
            </a:r>
            <a:r>
              <a:rPr lang="en-US" dirty="0" err="1"/>
              <a:t>downto</a:t>
            </a:r>
            <a:r>
              <a:rPr lang="en-US" dirty="0"/>
              <a:t> 1);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IF;</a:t>
            </a:r>
          </a:p>
          <a:p>
            <a:pPr marL="0" indent="0">
              <a:buNone/>
            </a:pPr>
            <a:r>
              <a:rPr lang="en-US" dirty="0" smtClean="0"/>
              <a:t>  END </a:t>
            </a:r>
            <a:r>
              <a:rPr lang="en-US" dirty="0"/>
              <a:t>PROCESS;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858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427549" cy="55209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—— srt8_bhv.vhd</a:t>
            </a:r>
          </a:p>
          <a:p>
            <a:pPr marL="0" indent="0">
              <a:buNone/>
            </a:pPr>
            <a:r>
              <a:rPr lang="en-US" dirty="0"/>
              <a:t>—— 8-bit shift register that instantiates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LIBRARY </a:t>
            </a:r>
            <a:r>
              <a:rPr lang="en-US" dirty="0" err="1"/>
              <a:t>ieee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USE ieee.std_logic_1164.ALL;</a:t>
            </a:r>
          </a:p>
          <a:p>
            <a:pPr marL="0" indent="0">
              <a:buNone/>
            </a:pPr>
            <a:r>
              <a:rPr lang="en-US" dirty="0"/>
              <a:t>ENTITY srt8_bhv IS</a:t>
            </a:r>
          </a:p>
          <a:p>
            <a:pPr marL="0" indent="0">
              <a:buNone/>
            </a:pPr>
            <a:r>
              <a:rPr lang="en-US" dirty="0" smtClean="0"/>
              <a:t>PORT(</a:t>
            </a:r>
            <a:r>
              <a:rPr lang="en-US" dirty="0" err="1" smtClean="0"/>
              <a:t>data_in</a:t>
            </a:r>
            <a:r>
              <a:rPr lang="en-US" dirty="0"/>
              <a:t>, clock : IN STD_LOGIC;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/>
              <a:t>: BUFFER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</a:p>
          <a:p>
            <a:pPr marL="0" indent="0">
              <a:buNone/>
            </a:pPr>
            <a:r>
              <a:rPr lang="en-US" dirty="0"/>
              <a:t>END srt8_bhv;</a:t>
            </a:r>
          </a:p>
          <a:p>
            <a:pPr marL="0" indent="0">
              <a:buNone/>
            </a:pPr>
            <a:r>
              <a:rPr lang="en-US" dirty="0"/>
              <a:t>ARCHITECTURE right shift of srt8_bhv IS</a:t>
            </a:r>
          </a:p>
          <a:p>
            <a:pPr marL="0" indent="0">
              <a:buNone/>
            </a:pPr>
            <a:r>
              <a:rPr lang="en-US" dirty="0"/>
              <a:t>—— component declaration</a:t>
            </a:r>
          </a:p>
          <a:p>
            <a:pPr marL="0" indent="0">
              <a:buNone/>
            </a:pPr>
            <a:r>
              <a:rPr lang="en-US" dirty="0"/>
              <a:t>COMPONENT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(width : POSITIVE);</a:t>
            </a:r>
          </a:p>
          <a:p>
            <a:pPr marL="0" indent="0">
              <a:buNone/>
            </a:pPr>
            <a:r>
              <a:rPr lang="en-US" dirty="0" smtClean="0"/>
              <a:t>PORT(  </a:t>
            </a:r>
            <a:r>
              <a:rPr lang="en-US" dirty="0" err="1" smtClean="0"/>
              <a:t>serial_in</a:t>
            </a:r>
            <a:r>
              <a:rPr lang="en-US" dirty="0"/>
              <a:t>, </a:t>
            </a:r>
            <a:r>
              <a:rPr lang="en-US" dirty="0" err="1"/>
              <a:t>clk</a:t>
            </a:r>
            <a:r>
              <a:rPr lang="en-US" dirty="0"/>
              <a:t> : IN STD_LOGIC;</a:t>
            </a:r>
          </a:p>
          <a:p>
            <a:pPr marL="0" indent="0">
              <a:buNone/>
            </a:pPr>
            <a:r>
              <a:rPr lang="en-US" dirty="0" smtClean="0"/>
              <a:t>            q </a:t>
            </a:r>
            <a:r>
              <a:rPr lang="en-US" dirty="0"/>
              <a:t>: OUT STD_LOGIC_VECTOR(7 </a:t>
            </a:r>
            <a:r>
              <a:rPr lang="en-US" dirty="0" err="1"/>
              <a:t>downto</a:t>
            </a:r>
            <a:r>
              <a:rPr lang="en-US" dirty="0"/>
              <a:t> 0));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14868" y="1152983"/>
            <a:ext cx="5271609" cy="552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END COMPONENT;</a:t>
            </a:r>
          </a:p>
          <a:p>
            <a:pPr marL="0" indent="0">
              <a:buNone/>
            </a:pPr>
            <a:r>
              <a:rPr lang="en-US" dirty="0" smtClean="0"/>
              <a:t>BEGIN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—— component instantiation</a:t>
            </a:r>
          </a:p>
          <a:p>
            <a:pPr marL="0" indent="0">
              <a:buNone/>
            </a:pPr>
            <a:r>
              <a:rPr lang="en-US" dirty="0"/>
              <a:t>Shift_right_8: </a:t>
            </a:r>
            <a:r>
              <a:rPr lang="en-US" dirty="0" err="1"/>
              <a:t>srt_bhv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GENERIC MAP (width=&gt; 8)</a:t>
            </a:r>
          </a:p>
          <a:p>
            <a:pPr marL="0" indent="0">
              <a:buNone/>
            </a:pPr>
            <a:r>
              <a:rPr lang="en-US" dirty="0"/>
              <a:t>PORT MAP (</a:t>
            </a:r>
            <a:r>
              <a:rPr lang="en-US" dirty="0" err="1"/>
              <a:t>serial_in</a:t>
            </a:r>
            <a:r>
              <a:rPr lang="en-US" dirty="0"/>
              <a:t> =&gt; </a:t>
            </a:r>
            <a:r>
              <a:rPr lang="en-US" dirty="0" err="1"/>
              <a:t>data_in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clk</a:t>
            </a:r>
            <a:r>
              <a:rPr lang="en-US" dirty="0"/>
              <a:t> =&gt; clock,</a:t>
            </a:r>
          </a:p>
          <a:p>
            <a:pPr marL="0" indent="0">
              <a:buNone/>
            </a:pPr>
            <a:r>
              <a:rPr lang="en-US" dirty="0"/>
              <a:t>q =&gt; </a:t>
            </a:r>
            <a:r>
              <a:rPr lang="en-US" dirty="0" err="1"/>
              <a:t>qo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END </a:t>
            </a:r>
            <a:r>
              <a:rPr lang="en-US" dirty="0" err="1"/>
              <a:t>right_shift</a:t>
            </a:r>
            <a:r>
              <a:rPr lang="en-US" dirty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462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6255021" cy="5520906"/>
          </a:xfrm>
        </p:spPr>
        <p:txBody>
          <a:bodyPr>
            <a:normAutofit/>
          </a:bodyPr>
          <a:lstStyle/>
          <a:p>
            <a:r>
              <a:rPr lang="en-US" dirty="0" smtClean="0"/>
              <a:t>Generate:  para </a:t>
            </a:r>
            <a:r>
              <a:rPr lang="en-US" dirty="0" err="1" smtClean="0"/>
              <a:t>crear</a:t>
            </a:r>
            <a:r>
              <a:rPr lang="en-US" dirty="0" smtClean="0"/>
              <a:t> multiples </a:t>
            </a:r>
            <a:r>
              <a:rPr lang="en-US" dirty="0" err="1" smtClean="0"/>
              <a:t>instancias</a:t>
            </a:r>
            <a:r>
              <a:rPr lang="en-US" dirty="0" smtClean="0"/>
              <a:t> de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hardware </a:t>
            </a:r>
            <a:r>
              <a:rPr lang="en-US" dirty="0" err="1" smtClean="0"/>
              <a:t>en</a:t>
            </a:r>
            <a:r>
              <a:rPr lang="en-US" dirty="0" smtClean="0"/>
              <a:t> particular.  </a:t>
            </a:r>
          </a:p>
          <a:p>
            <a:pPr lvl="1"/>
            <a:r>
              <a:rPr lang="es-PA" dirty="0" smtClean="0"/>
              <a:t>Utiliza índices, repeticiones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__</a:t>
            </a:r>
            <a:r>
              <a:rPr lang="en-US" dirty="0" err="1"/>
              <a:t>generate_label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FOR __</a:t>
            </a:r>
            <a:r>
              <a:rPr lang="en-US" dirty="0" err="1"/>
              <a:t>index_variable</a:t>
            </a:r>
            <a:r>
              <a:rPr lang="en-US" dirty="0"/>
              <a:t> IN __range GENERATE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GENERATE</a:t>
            </a:r>
            <a:r>
              <a:rPr lang="en-US" dirty="0" smtClean="0"/>
              <a:t>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2226" y="1207698"/>
            <a:ext cx="6107502" cy="552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Instantiate four full adders</a:t>
            </a:r>
          </a:p>
          <a:p>
            <a:pPr marL="0" indent="0">
              <a:buNone/>
            </a:pPr>
            <a:r>
              <a:rPr lang="en-US" dirty="0"/>
              <a:t>adders: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1 to 4 GENERATE</a:t>
            </a:r>
          </a:p>
          <a:p>
            <a:pPr marL="0" indent="0">
              <a:buNone/>
            </a:pPr>
            <a:r>
              <a:rPr lang="en-US" dirty="0"/>
              <a:t>adder: </a:t>
            </a:r>
            <a:r>
              <a:rPr lang="en-US" dirty="0" err="1"/>
              <a:t>full_add</a:t>
            </a:r>
            <a:r>
              <a:rPr lang="en-US" dirty="0"/>
              <a:t> PORT MAP (a(</a:t>
            </a:r>
            <a:r>
              <a:rPr lang="en-US" dirty="0" err="1"/>
              <a:t>i</a:t>
            </a:r>
            <a:r>
              <a:rPr lang="en-US" dirty="0"/>
              <a:t>), b(</a:t>
            </a:r>
            <a:r>
              <a:rPr lang="en-US" dirty="0" err="1"/>
              <a:t>i</a:t>
            </a:r>
            <a:r>
              <a:rPr lang="en-US" dirty="0"/>
              <a:t>), c(i-1), c(</a:t>
            </a:r>
            <a:r>
              <a:rPr lang="en-US" dirty="0" err="1"/>
              <a:t>i</a:t>
            </a:r>
            <a:r>
              <a:rPr lang="en-US" dirty="0"/>
              <a:t>), sum(</a:t>
            </a:r>
            <a:r>
              <a:rPr lang="en-US" dirty="0" err="1"/>
              <a:t>i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</a:p>
          <a:p>
            <a:pPr marL="0" indent="0">
              <a:buNone/>
            </a:pPr>
            <a:r>
              <a:rPr lang="en-US" dirty="0"/>
              <a:t>—— Instantiate four latches from MAX+PLUS II primitives</a:t>
            </a:r>
          </a:p>
          <a:p>
            <a:pPr marL="0" indent="0">
              <a:buNone/>
            </a:pPr>
            <a:r>
              <a:rPr lang="en-US" dirty="0"/>
              <a:t>—— Requires the statements LIBRARY </a:t>
            </a:r>
            <a:r>
              <a:rPr lang="en-US" dirty="0" err="1"/>
              <a:t>altera</a:t>
            </a:r>
            <a:r>
              <a:rPr lang="en-US" dirty="0"/>
              <a:t>; and</a:t>
            </a:r>
          </a:p>
          <a:p>
            <a:pPr marL="0" indent="0">
              <a:buNone/>
            </a:pPr>
            <a:r>
              <a:rPr lang="en-US" dirty="0"/>
              <a:t>—— USE </a:t>
            </a:r>
            <a:r>
              <a:rPr lang="en-US" dirty="0" err="1"/>
              <a:t>altera.maxplus.ALL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latch4: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3 </a:t>
            </a:r>
            <a:r>
              <a:rPr lang="en-US" dirty="0" err="1"/>
              <a:t>downto</a:t>
            </a:r>
            <a:r>
              <a:rPr lang="en-US" dirty="0"/>
              <a:t> 0 GENERATE</a:t>
            </a:r>
          </a:p>
          <a:p>
            <a:pPr marL="0" indent="0">
              <a:buNone/>
            </a:pPr>
            <a:r>
              <a:rPr lang="en-US" dirty="0" err="1"/>
              <a:t>latch_primitive</a:t>
            </a:r>
            <a:r>
              <a:rPr lang="en-US" dirty="0"/>
              <a:t>: latch</a:t>
            </a:r>
          </a:p>
          <a:p>
            <a:pPr marL="0" indent="0">
              <a:buNone/>
            </a:pPr>
            <a:r>
              <a:rPr lang="sv-SE" dirty="0"/>
              <a:t>PORT MAP (d =&gt; d_in(i), ena =&gt; enable, q =&gt; q_out (i));</a:t>
            </a:r>
          </a:p>
          <a:p>
            <a:pPr marL="0" indent="0">
              <a:buNone/>
            </a:pPr>
            <a:r>
              <a:rPr lang="en-US" dirty="0"/>
              <a:t>END GENERATE;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28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err="1" smtClean="0"/>
              <a:t>Process</a:t>
            </a:r>
            <a:r>
              <a:rPr lang="es-PA" dirty="0" smtClean="0"/>
              <a:t>:  es una sentencia concurrente, pero lo que ocurre internamente es secuencial.</a:t>
            </a:r>
          </a:p>
          <a:p>
            <a:pPr lvl="1"/>
            <a:r>
              <a:rPr lang="es-PA" dirty="0" smtClean="0"/>
              <a:t>Lo utilizamos para procesar señales importantes</a:t>
            </a:r>
          </a:p>
          <a:p>
            <a:pPr lvl="2"/>
            <a:r>
              <a:rPr lang="es-PA" dirty="0" smtClean="0"/>
              <a:t>Reloj, eventos, alguna señal prioritaria</a:t>
            </a:r>
          </a:p>
          <a:p>
            <a:pPr lvl="1"/>
            <a:endParaRPr lang="es-PA" dirty="0"/>
          </a:p>
          <a:p>
            <a:pPr marL="0" indent="0">
              <a:buNone/>
            </a:pPr>
            <a:r>
              <a:rPr lang="en-US" dirty="0"/>
              <a:t>END PROCESS __</a:t>
            </a:r>
            <a:r>
              <a:rPr lang="en-US" dirty="0" err="1"/>
              <a:t>process_label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n-US" dirty="0"/>
              <a:t>—— D latch</a:t>
            </a:r>
          </a:p>
          <a:p>
            <a:pPr marL="0" indent="0">
              <a:buNone/>
            </a:pPr>
            <a:r>
              <a:rPr lang="en-US" dirty="0"/>
              <a:t>PROCESS 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en</a:t>
            </a:r>
            <a:r>
              <a:rPr lang="en-US" dirty="0"/>
              <a:t> = ‘1’) THEN</a:t>
            </a:r>
          </a:p>
          <a:p>
            <a:pPr marL="0" indent="0">
              <a:buNone/>
            </a:pPr>
            <a:r>
              <a:rPr lang="en-US" dirty="0"/>
              <a:t>q &lt;= d;</a:t>
            </a:r>
          </a:p>
          <a:p>
            <a:pPr marL="0" indent="0">
              <a:buNone/>
            </a:pPr>
            <a:r>
              <a:rPr lang="en-US" dirty="0"/>
              <a:t>END IF;</a:t>
            </a:r>
          </a:p>
          <a:p>
            <a:pPr marL="0" indent="0">
              <a:buNone/>
            </a:pPr>
            <a:r>
              <a:rPr lang="en-US" dirty="0"/>
              <a:t>END PROCESS;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8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[Sistemas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Sistemas Numéricos</a:t>
            </a:r>
          </a:p>
          <a:p>
            <a:pPr lvl="1"/>
            <a:r>
              <a:rPr lang="es-PA" dirty="0" smtClean="0"/>
              <a:t>Binario </a:t>
            </a:r>
          </a:p>
          <a:p>
            <a:pPr lvl="2"/>
            <a:r>
              <a:rPr lang="es-PA" dirty="0" smtClean="0"/>
              <a:t>Dos posibilidades (‘0’ </a:t>
            </a:r>
            <a:r>
              <a:rPr lang="es-PA" dirty="0" err="1" smtClean="0"/>
              <a:t>ó</a:t>
            </a:r>
            <a:r>
              <a:rPr lang="es-PA" dirty="0" smtClean="0"/>
              <a:t> ‘1’)</a:t>
            </a:r>
          </a:p>
          <a:p>
            <a:pPr lvl="1"/>
            <a:r>
              <a:rPr lang="es-PA" dirty="0" smtClean="0"/>
              <a:t>Octal</a:t>
            </a:r>
          </a:p>
          <a:p>
            <a:pPr lvl="2"/>
            <a:r>
              <a:rPr lang="es-PA" dirty="0" smtClean="0"/>
              <a:t>Ocho posibilidades (‘0’, ‘1’, ‘2’, ‘3’, ‘4’, … ‘7’)</a:t>
            </a:r>
          </a:p>
          <a:p>
            <a:pPr lvl="1"/>
            <a:r>
              <a:rPr lang="es-PA" dirty="0" smtClean="0"/>
              <a:t>Decimal</a:t>
            </a:r>
          </a:p>
          <a:p>
            <a:pPr lvl="2"/>
            <a:r>
              <a:rPr lang="es-PA" dirty="0" smtClean="0"/>
              <a:t>Diez posibilidades (‘0’, ‘1’, ‘2’, … , ‘9’)</a:t>
            </a:r>
          </a:p>
          <a:p>
            <a:pPr lvl="1"/>
            <a:r>
              <a:rPr lang="es-PA" dirty="0" smtClean="0"/>
              <a:t>Hexadecimal</a:t>
            </a:r>
          </a:p>
          <a:p>
            <a:pPr lvl="2"/>
            <a:r>
              <a:rPr lang="es-PA" dirty="0" err="1" smtClean="0"/>
              <a:t>Dieciseis</a:t>
            </a:r>
            <a:r>
              <a:rPr lang="es-PA" dirty="0" smtClean="0"/>
              <a:t> </a:t>
            </a:r>
            <a:r>
              <a:rPr lang="es-PA" dirty="0" err="1" smtClean="0"/>
              <a:t>posibilidaes</a:t>
            </a:r>
            <a:r>
              <a:rPr lang="es-PA" dirty="0" smtClean="0"/>
              <a:t> (‘0’, … ‘9’, ‘A’, ‘B’, ‘C’, ‘D’, ‘E’, ‘F’)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37" y="1532139"/>
            <a:ext cx="3238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Estructuras secuenciales</a:t>
            </a:r>
            <a:r>
              <a:rPr lang="en-US" dirty="0" smtClean="0"/>
              <a:t>:  </a:t>
            </a:r>
            <a:r>
              <a:rPr lang="en-US" dirty="0" err="1" smtClean="0"/>
              <a:t>Aquellas</a:t>
            </a:r>
            <a:r>
              <a:rPr lang="en-US" dirty="0" smtClean="0"/>
              <a:t> que el </a:t>
            </a:r>
            <a:r>
              <a:rPr lang="en-US" dirty="0" err="1" smtClean="0"/>
              <a:t>orden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afecta</a:t>
            </a:r>
            <a:r>
              <a:rPr lang="en-US" dirty="0" smtClean="0"/>
              <a:t> las </a:t>
            </a:r>
            <a:r>
              <a:rPr lang="en-US" dirty="0" err="1" smtClean="0"/>
              <a:t>operaciones</a:t>
            </a:r>
            <a:r>
              <a:rPr lang="en-US" dirty="0" smtClean="0"/>
              <a:t> del </a:t>
            </a:r>
            <a:r>
              <a:rPr lang="en-US" dirty="0" err="1" smtClean="0"/>
              <a:t>circuito</a:t>
            </a:r>
            <a:r>
              <a:rPr lang="en-US" dirty="0" smtClean="0"/>
              <a:t>.</a:t>
            </a:r>
          </a:p>
          <a:p>
            <a:pPr lvl="1"/>
            <a:r>
              <a:rPr lang="es-PA" dirty="0" smtClean="0"/>
              <a:t>Para implementar circuitos secuenciales como </a:t>
            </a:r>
            <a:r>
              <a:rPr lang="es-PA" dirty="0" err="1" smtClean="0"/>
              <a:t>latch</a:t>
            </a:r>
            <a:r>
              <a:rPr lang="es-PA" dirty="0" smtClean="0"/>
              <a:t>, contadores, registros de corrimiento, FSM</a:t>
            </a:r>
            <a:endParaRPr lang="es-PA" dirty="0"/>
          </a:p>
          <a:p>
            <a:r>
              <a:rPr lang="es-PA" dirty="0" smtClean="0"/>
              <a:t>IF:  ejecuta uno o mas estados si la condición entre ella se cumple</a:t>
            </a:r>
          </a:p>
          <a:p>
            <a:pPr marL="0" indent="0">
              <a:buNone/>
            </a:pPr>
            <a:r>
              <a:rPr lang="en-US" dirty="0"/>
              <a:t>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ELSIF __expression THEN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2608228"/>
            <a:ext cx="7619999" cy="424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PROCESS (reset, load, clock)</a:t>
            </a:r>
          </a:p>
          <a:p>
            <a:pPr marL="0" indent="0">
              <a:buNone/>
            </a:pPr>
            <a:r>
              <a:rPr lang="en-US" dirty="0"/>
              <a:t>VARIABLE count INTEGER RANGE 0 TO 255;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IF (reset = ‘0’) THEN</a:t>
            </a:r>
          </a:p>
          <a:p>
            <a:pPr marL="0" indent="0">
              <a:buNone/>
            </a:pPr>
            <a:r>
              <a:rPr lang="en-US" dirty="0"/>
              <a:t>q &lt;= 0;</a:t>
            </a:r>
          </a:p>
          <a:p>
            <a:pPr marL="0" indent="0">
              <a:buNone/>
            </a:pPr>
            <a:r>
              <a:rPr lang="en-US" dirty="0"/>
              <a:t>ELSIF (reset = ‘1’ and load = ‘0’) THEN</a:t>
            </a:r>
          </a:p>
          <a:p>
            <a:pPr marL="0" indent="0">
              <a:buNone/>
            </a:pPr>
            <a:r>
              <a:rPr lang="en-US" dirty="0"/>
              <a:t>q &lt;= p;</a:t>
            </a:r>
          </a:p>
          <a:p>
            <a:pPr marL="0" indent="0">
              <a:buNone/>
            </a:pPr>
            <a:r>
              <a:rPr lang="en-US" dirty="0"/>
              <a:t>ELSIF (</a:t>
            </a:r>
            <a:r>
              <a:rPr lang="en-US" dirty="0" err="1"/>
              <a:t>clock’EVENT</a:t>
            </a:r>
            <a:r>
              <a:rPr lang="en-US" dirty="0"/>
              <a:t> and clock = ‘1’) </a:t>
            </a:r>
            <a:r>
              <a:rPr lang="en-US" dirty="0" smtClean="0"/>
              <a:t>THEN – rising edge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count := count + 1;</a:t>
            </a:r>
          </a:p>
          <a:p>
            <a:pPr marL="0" indent="0">
              <a:buNone/>
            </a:pPr>
            <a:r>
              <a:rPr lang="en-US" dirty="0"/>
              <a:t>q &lt;= count;</a:t>
            </a:r>
          </a:p>
          <a:p>
            <a:pPr marL="0" indent="0">
              <a:buNone/>
            </a:pPr>
            <a:r>
              <a:rPr lang="en-US" dirty="0"/>
              <a:t>END IF;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1387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/>
          </a:bodyPr>
          <a:lstStyle/>
          <a:p>
            <a:r>
              <a:rPr lang="es-PA" dirty="0" smtClean="0"/>
              <a:t>Case:  se usa para evaluar varias condiciones con una expresión</a:t>
            </a:r>
          </a:p>
          <a:p>
            <a:pPr marL="0" indent="0">
              <a:buNone/>
            </a:pPr>
            <a:r>
              <a:rPr lang="en-US" dirty="0"/>
              <a:t>CASE __expression IS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__</a:t>
            </a:r>
            <a:r>
              <a:rPr lang="en-US" dirty="0" err="1"/>
              <a:t>constant_value</a:t>
            </a:r>
            <a:r>
              <a:rPr lang="en-US" dirty="0"/>
              <a:t>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WHEN OTHERS =&gt;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__statement;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72000" y="1621766"/>
            <a:ext cx="7619999" cy="52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—— Case evaluates 2-bit value of s and assigns</a:t>
            </a:r>
          </a:p>
          <a:p>
            <a:pPr marL="0" indent="0">
              <a:buNone/>
            </a:pPr>
            <a:r>
              <a:rPr lang="en-US" dirty="0"/>
              <a:t>—— 4-bit values of x and y accordingly</a:t>
            </a:r>
          </a:p>
          <a:p>
            <a:pPr marL="0" indent="0">
              <a:buNone/>
            </a:pPr>
            <a:r>
              <a:rPr lang="en-US" dirty="0"/>
              <a:t>—— Default case (others) required if using STD_LOGIC</a:t>
            </a:r>
          </a:p>
          <a:p>
            <a:pPr marL="0" indent="0">
              <a:buNone/>
            </a:pPr>
            <a:r>
              <a:rPr lang="en-US" dirty="0"/>
              <a:t>CASE s IS</a:t>
            </a:r>
          </a:p>
          <a:p>
            <a:pPr marL="0" indent="0">
              <a:buNone/>
            </a:pPr>
            <a:r>
              <a:rPr lang="en-US" dirty="0"/>
              <a:t>WHEN “00” </a:t>
            </a:r>
            <a:r>
              <a:rPr lang="en-US" dirty="0" smtClean="0"/>
              <a:t>=&gt;  y </a:t>
            </a:r>
            <a:r>
              <a:rPr lang="en-US" dirty="0"/>
              <a:t>&lt;= “0001”;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“1110”;</a:t>
            </a:r>
          </a:p>
          <a:p>
            <a:pPr marL="0" indent="0">
              <a:buNone/>
            </a:pPr>
            <a:r>
              <a:rPr lang="en-US" dirty="0"/>
              <a:t>WHEN “01” </a:t>
            </a:r>
            <a:r>
              <a:rPr lang="en-US" dirty="0" smtClean="0"/>
              <a:t>=&gt;  y </a:t>
            </a:r>
            <a:r>
              <a:rPr lang="en-US" dirty="0"/>
              <a:t>&lt;= “0010”;</a:t>
            </a:r>
          </a:p>
          <a:p>
            <a:pPr marL="0" indent="0">
              <a:buNone/>
            </a:pPr>
            <a:r>
              <a:rPr lang="en-US" dirty="0" smtClean="0"/>
              <a:t>                          x </a:t>
            </a:r>
            <a:r>
              <a:rPr lang="en-US" dirty="0"/>
              <a:t>&lt;= “1101”;</a:t>
            </a:r>
          </a:p>
          <a:p>
            <a:pPr marL="0" indent="0">
              <a:buNone/>
            </a:pPr>
            <a:r>
              <a:rPr lang="en-US" dirty="0"/>
              <a:t>WHEN “10” </a:t>
            </a:r>
            <a:r>
              <a:rPr lang="en-US" dirty="0" smtClean="0"/>
              <a:t>=&gt;  y </a:t>
            </a:r>
            <a:r>
              <a:rPr lang="en-US" dirty="0"/>
              <a:t>&lt;= “0100”;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“1011”;</a:t>
            </a:r>
          </a:p>
          <a:p>
            <a:pPr marL="0" indent="0">
              <a:buNone/>
            </a:pPr>
            <a:r>
              <a:rPr lang="en-US" dirty="0"/>
              <a:t>WHEN “11” </a:t>
            </a:r>
            <a:r>
              <a:rPr lang="en-US" dirty="0" smtClean="0"/>
              <a:t>=&gt;  y </a:t>
            </a:r>
            <a:r>
              <a:rPr lang="en-US" dirty="0"/>
              <a:t>&lt;= “1000”;</a:t>
            </a:r>
          </a:p>
          <a:p>
            <a:pPr marL="0" indent="0">
              <a:buNone/>
            </a:pPr>
            <a:r>
              <a:rPr lang="en-US" dirty="0" smtClean="0"/>
              <a:t>                           x </a:t>
            </a:r>
            <a:r>
              <a:rPr lang="en-US" dirty="0"/>
              <a:t>&lt;= “0111”;</a:t>
            </a:r>
          </a:p>
          <a:p>
            <a:pPr marL="0" indent="0">
              <a:buNone/>
            </a:pPr>
            <a:r>
              <a:rPr lang="en-US" dirty="0"/>
              <a:t>WHEN others </a:t>
            </a:r>
            <a:r>
              <a:rPr lang="en-US" dirty="0" smtClean="0"/>
              <a:t>=&gt;  y </a:t>
            </a:r>
            <a:r>
              <a:rPr lang="en-US" dirty="0"/>
              <a:t>&lt;= “0000</a:t>
            </a:r>
            <a:r>
              <a:rPr lang="en-US" dirty="0" smtClean="0"/>
              <a:t>”;</a:t>
            </a:r>
          </a:p>
          <a:p>
            <a:pPr marL="0" indent="0">
              <a:buNone/>
            </a:pPr>
            <a:r>
              <a:rPr lang="en-US" dirty="0" smtClean="0"/>
              <a:t>                             x </a:t>
            </a:r>
            <a:r>
              <a:rPr lang="en-US" dirty="0"/>
              <a:t>&lt;= “1111”;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14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19" y="1207698"/>
            <a:ext cx="11603398" cy="55209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—— This case evaluates the state variable “sequence”</a:t>
            </a:r>
          </a:p>
          <a:p>
            <a:pPr marL="0" indent="0">
              <a:buNone/>
            </a:pPr>
            <a:r>
              <a:rPr lang="en-US" dirty="0"/>
              <a:t>—— that can have two possible values: “start” and “continue”</a:t>
            </a:r>
          </a:p>
          <a:p>
            <a:pPr marL="0" indent="0">
              <a:buNone/>
            </a:pPr>
            <a:r>
              <a:rPr lang="en-US" dirty="0"/>
              <a:t>—— Values of out1 and out2 are also assigned for each case.</a:t>
            </a:r>
          </a:p>
          <a:p>
            <a:pPr marL="0" indent="0">
              <a:buNone/>
            </a:pPr>
            <a:r>
              <a:rPr lang="en-US" dirty="0"/>
              <a:t>CASE sequence IS</a:t>
            </a:r>
          </a:p>
          <a:p>
            <a:pPr marL="0" indent="0">
              <a:buNone/>
            </a:pPr>
            <a:r>
              <a:rPr lang="en-US" dirty="0" smtClean="0"/>
              <a:t>    WHEN </a:t>
            </a:r>
            <a:r>
              <a:rPr lang="en-US" dirty="0"/>
              <a:t>start =&gt;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in1 = ‘1’ THEN</a:t>
            </a:r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sequence </a:t>
            </a:r>
            <a:r>
              <a:rPr lang="en-US" dirty="0"/>
              <a:t>&lt;= continue;</a:t>
            </a:r>
          </a:p>
          <a:p>
            <a:pPr marL="0" indent="0">
              <a:buNone/>
            </a:pPr>
            <a:r>
              <a:rPr lang="en-US" dirty="0" smtClean="0"/>
              <a:t>            out1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 smtClean="0"/>
              <a:t>            out2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END IF;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</a:t>
            </a:r>
            <a:r>
              <a:rPr lang="en-US" dirty="0"/>
              <a:t>continue </a:t>
            </a:r>
            <a:r>
              <a:rPr lang="en-US" dirty="0" smtClean="0"/>
              <a:t>=&gt;  sequence </a:t>
            </a:r>
            <a:r>
              <a:rPr lang="en-US" dirty="0"/>
              <a:t>&lt;= start;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out1 </a:t>
            </a:r>
            <a:r>
              <a:rPr lang="en-US" dirty="0"/>
              <a:t>&lt;= ‘0’;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out2 </a:t>
            </a:r>
            <a:r>
              <a:rPr lang="en-US" dirty="0"/>
              <a:t>&lt;= ‘1’;</a:t>
            </a:r>
          </a:p>
          <a:p>
            <a:pPr marL="0" indent="0">
              <a:buNone/>
            </a:pPr>
            <a:r>
              <a:rPr lang="en-US" dirty="0"/>
              <a:t>END CASE;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98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75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restar un número decimal en digitales (sumando)</a:t>
            </a:r>
          </a:p>
          <a:p>
            <a:pPr lvl="1"/>
            <a:r>
              <a:rPr lang="es-PA" dirty="0" smtClean="0"/>
              <a:t>En decimal tenemos que buscar el número de cada dígito que hace falta a llegar al número 9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Eliminamos el ‘1’, tenemos 655</a:t>
            </a:r>
          </a:p>
          <a:p>
            <a:r>
              <a:rPr lang="es-PA" dirty="0" smtClean="0"/>
              <a:t>Si el número a sustraer es menor, se equiparan las otras cantidades con 9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smtClean="0"/>
              <a:t>Nuevamente eliminamos el número 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28" y="3146715"/>
            <a:ext cx="9144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22" y="2751848"/>
            <a:ext cx="557212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72" y="4977814"/>
            <a:ext cx="16859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73" y="4849203"/>
            <a:ext cx="5076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[Complementos numéricos]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Para binarios:</a:t>
            </a:r>
          </a:p>
          <a:p>
            <a:pPr lvl="1"/>
            <a:r>
              <a:rPr lang="es-PA" dirty="0" smtClean="0"/>
              <a:t>Cambiamos los ‘1’s por ‘0’s (complemento A1)</a:t>
            </a:r>
          </a:p>
          <a:p>
            <a:pPr lvl="1"/>
            <a:r>
              <a:rPr lang="es-PA" dirty="0" smtClean="0"/>
              <a:t>Se suma 1 al resultado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Representación de un número negativo</a:t>
            </a:r>
          </a:p>
          <a:p>
            <a:pPr lvl="1"/>
            <a:r>
              <a:rPr lang="es-PA" dirty="0" smtClean="0"/>
              <a:t>+12</a:t>
            </a:r>
            <a:r>
              <a:rPr lang="es-PA" sz="800" dirty="0" smtClean="0"/>
              <a:t>10</a:t>
            </a:r>
            <a:r>
              <a:rPr lang="es-PA" dirty="0" smtClean="0"/>
              <a:t> = (0000 1100)</a:t>
            </a:r>
          </a:p>
          <a:p>
            <a:pPr lvl="1"/>
            <a:r>
              <a:rPr lang="es-PA" dirty="0" smtClean="0"/>
              <a:t>– 12</a:t>
            </a:r>
            <a:r>
              <a:rPr lang="es-PA" sz="800" dirty="0" smtClean="0"/>
              <a:t>10</a:t>
            </a:r>
            <a:r>
              <a:rPr lang="es-PA" dirty="0" smtClean="0"/>
              <a:t> </a:t>
            </a:r>
            <a:r>
              <a:rPr lang="es-PA" dirty="0"/>
              <a:t>= </a:t>
            </a:r>
            <a:r>
              <a:rPr lang="es-PA" dirty="0" smtClean="0"/>
              <a:t>(1111 0100) = (1111 0011 + 1)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9" y="3264190"/>
            <a:ext cx="472440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63" y="2860316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[Números flotantes]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Existen dos tipos bajo el estándar IEEE-754</a:t>
            </a:r>
          </a:p>
          <a:p>
            <a:pPr lvl="1"/>
            <a:r>
              <a:rPr lang="es-PA" dirty="0" smtClean="0"/>
              <a:t>Single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r>
              <a:rPr lang="es-PA" dirty="0" err="1" smtClean="0"/>
              <a:t>Double</a:t>
            </a:r>
            <a:r>
              <a:rPr lang="es-PA" dirty="0" smtClean="0"/>
              <a:t> </a:t>
            </a:r>
            <a:r>
              <a:rPr lang="es-PA" dirty="0" err="1" smtClean="0"/>
              <a:t>Precision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r>
              <a:rPr lang="es-PA" dirty="0" smtClean="0"/>
              <a:t>Convertir 17 a binario (10001)</a:t>
            </a:r>
          </a:p>
          <a:p>
            <a:pPr lvl="1"/>
            <a:r>
              <a:rPr lang="es-PA" dirty="0" smtClean="0"/>
              <a:t>Convertir 0.15 a binario (0.001001…)</a:t>
            </a:r>
          </a:p>
          <a:p>
            <a:pPr lvl="1"/>
            <a:r>
              <a:rPr lang="es-PA" dirty="0" smtClean="0"/>
              <a:t>Unir y luego normalizar (10001.001001001… =&gt; 1.0001001001001x10^4), e = 4</a:t>
            </a:r>
          </a:p>
          <a:p>
            <a:pPr lvl="1"/>
            <a:r>
              <a:rPr lang="es-PA" dirty="0" smtClean="0"/>
              <a:t>Extraer S, E, F (M = m-1=0.001001001001…, E = e + 127 = 4 + 127 = 131) </a:t>
            </a:r>
          </a:p>
          <a:p>
            <a:pPr lvl="1"/>
            <a:r>
              <a:rPr lang="es-PA" dirty="0" smtClean="0"/>
              <a:t>Representar (0 -10000011 – 0010010011001100110011)</a:t>
            </a:r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52" y="2682587"/>
            <a:ext cx="474345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1" y="3407882"/>
            <a:ext cx="521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</a:t>
            </a:r>
            <a:r>
              <a:rPr lang="es-PA" dirty="0" err="1" smtClean="0"/>
              <a:t>Codificacion</a:t>
            </a:r>
            <a:r>
              <a:rPr lang="es-PA" dirty="0" smtClean="0"/>
              <a:t> de decimal a binario]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El más utilizado es BCD 8421 (</a:t>
            </a:r>
            <a:r>
              <a:rPr lang="es-PA" dirty="0" err="1" smtClean="0"/>
              <a:t>Binary</a:t>
            </a:r>
            <a:r>
              <a:rPr lang="es-PA" dirty="0" smtClean="0"/>
              <a:t> </a:t>
            </a:r>
            <a:r>
              <a:rPr lang="es-PA" dirty="0" err="1" smtClean="0"/>
              <a:t>Coded</a:t>
            </a:r>
            <a:r>
              <a:rPr lang="es-PA" dirty="0" smtClean="0"/>
              <a:t> Decimal)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86" y="2801458"/>
            <a:ext cx="5976158" cy="34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[Corrección de Errores]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24" y="3300326"/>
            <a:ext cx="7096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[Tabla ASCII]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En transmisión de información se busca detectar si el paquete es bueno</a:t>
            </a:r>
          </a:p>
          <a:p>
            <a:pPr lvl="1"/>
            <a:r>
              <a:rPr lang="es-PA" dirty="0" smtClean="0"/>
              <a:t>Se envía un bit extra informando la paridad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3241963"/>
            <a:ext cx="6131030" cy="28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0" y="3258430"/>
            <a:ext cx="5877531" cy="2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[Ordenamiento de datos]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Dependiendo de la arquitectura</a:t>
            </a:r>
          </a:p>
          <a:p>
            <a:pPr lvl="1"/>
            <a:r>
              <a:rPr lang="es-PA" dirty="0" smtClean="0"/>
              <a:t>Big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r>
              <a:rPr lang="es-PA" dirty="0" smtClean="0"/>
              <a:t>Little </a:t>
            </a:r>
            <a:r>
              <a:rPr lang="es-PA" dirty="0" err="1" smtClean="0"/>
              <a:t>Endian</a:t>
            </a:r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03" y="3819871"/>
            <a:ext cx="7096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[Señales Continuas y Discretas]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0" y="2083243"/>
            <a:ext cx="10224655" cy="4425154"/>
          </a:xfrm>
        </p:spPr>
        <p:txBody>
          <a:bodyPr>
            <a:normAutofit/>
          </a:bodyPr>
          <a:lstStyle/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2743245"/>
            <a:ext cx="9286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767534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 Lógico:  un nivel de voltaje que representa un estado en un sistema digital</a:t>
            </a:r>
          </a:p>
          <a:p>
            <a:pPr lvl="1"/>
            <a:r>
              <a:rPr lang="es-PA" dirty="0" smtClean="0"/>
              <a:t>Estado Lógico Alto (1 lógico)</a:t>
            </a:r>
          </a:p>
          <a:p>
            <a:pPr lvl="1"/>
            <a:r>
              <a:rPr lang="es-PA" dirty="0" smtClean="0"/>
              <a:t>Estado Lógico Bajo (0 lógico)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Lógica Positiva:  un sistema en cuyo estado bajo representa un 0 lógico y un estado alto un 1 lógico</a:t>
            </a:r>
          </a:p>
          <a:p>
            <a:pPr lvl="1"/>
            <a:r>
              <a:rPr lang="es-PA" dirty="0" smtClean="0"/>
              <a:t>Lógica Negativa: un sistema en cuyo estado bajo representa </a:t>
            </a:r>
            <a:r>
              <a:rPr lang="es-PA" dirty="0" err="1" smtClean="0"/>
              <a:t>on</a:t>
            </a:r>
            <a:r>
              <a:rPr lang="es-PA" dirty="0" smtClean="0"/>
              <a:t> 1 lógico y un estado alto representa un 0 lógico</a:t>
            </a:r>
          </a:p>
          <a:p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05" y="2436169"/>
            <a:ext cx="3505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Onda Digital:  una </a:t>
            </a:r>
            <a:r>
              <a:rPr lang="es-PA" dirty="0" err="1"/>
              <a:t>suceción</a:t>
            </a:r>
            <a:r>
              <a:rPr lang="es-PA" dirty="0"/>
              <a:t> de 1’s y 0’s</a:t>
            </a:r>
          </a:p>
          <a:p>
            <a:r>
              <a:rPr lang="es-PA" dirty="0" smtClean="0"/>
              <a:t>Onda Periódica: una variación en secuencia de altos y bajos que se repiten en un período de tiempo</a:t>
            </a:r>
          </a:p>
          <a:p>
            <a:r>
              <a:rPr lang="es-PA" dirty="0" smtClean="0"/>
              <a:t>Período (T): El tiempo que transcurre desde que inicia la onda hasta que se vuelve a repetir.</a:t>
            </a:r>
          </a:p>
          <a:p>
            <a:r>
              <a:rPr lang="es-PA" dirty="0" smtClean="0"/>
              <a:t>Frecuencia:  Numero de veces por segundo que se repite una onda (f = 1/T)</a:t>
            </a:r>
          </a:p>
          <a:p>
            <a:r>
              <a:rPr lang="es-PA" dirty="0" smtClean="0"/>
              <a:t>Tiempo alto (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):  El transcurso de tiempo dentro de un período en donde se mantiene la onda en estado alto</a:t>
            </a:r>
          </a:p>
          <a:p>
            <a:r>
              <a:rPr lang="es-PA" dirty="0"/>
              <a:t>Tiempo </a:t>
            </a:r>
            <a:r>
              <a:rPr lang="es-PA" dirty="0" smtClean="0"/>
              <a:t>bajo </a:t>
            </a:r>
            <a:r>
              <a:rPr lang="es-PA" dirty="0"/>
              <a:t>(</a:t>
            </a:r>
            <a:r>
              <a:rPr lang="es-PA" dirty="0" err="1" smtClean="0"/>
              <a:t>t</a:t>
            </a:r>
            <a:r>
              <a:rPr lang="es-PA" sz="1200" dirty="0" err="1" smtClean="0"/>
              <a:t>L</a:t>
            </a:r>
            <a:r>
              <a:rPr lang="es-PA" dirty="0" smtClean="0"/>
              <a:t>):  </a:t>
            </a:r>
            <a:r>
              <a:rPr lang="es-PA" dirty="0"/>
              <a:t>El transcurso de tiempo dentro de un período en donde se mantiene la onda en estado </a:t>
            </a:r>
            <a:r>
              <a:rPr lang="es-PA" dirty="0" smtClean="0"/>
              <a:t>bajo</a:t>
            </a:r>
          </a:p>
          <a:p>
            <a:r>
              <a:rPr lang="es-PA" dirty="0" smtClean="0"/>
              <a:t>Ciclo de trabajo:  Fracción del período de tiempo en el cual se encuentra la onda en estado alto %DC = </a:t>
            </a:r>
            <a:r>
              <a:rPr lang="es-PA" dirty="0" err="1" smtClean="0"/>
              <a:t>t</a:t>
            </a:r>
            <a:r>
              <a:rPr lang="es-PA" sz="1050" dirty="0" err="1" smtClean="0"/>
              <a:t>H</a:t>
            </a:r>
            <a:r>
              <a:rPr lang="es-PA" dirty="0" smtClean="0"/>
              <a:t>/T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Calcular los parámetros anteriores de la(s) siguiente forma de onda(s)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73" y="3120941"/>
            <a:ext cx="10334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aperiódicas:  una secuencia de 1’s y 0’s que no se repite en el tiempo</a:t>
            </a:r>
          </a:p>
          <a:p>
            <a:pPr lvl="1"/>
            <a:r>
              <a:rPr lang="es-PA" dirty="0" smtClean="0"/>
              <a:t>Términos como frecuencia, </a:t>
            </a:r>
            <a:r>
              <a:rPr lang="es-PA" dirty="0" err="1" smtClean="0"/>
              <a:t>periódo</a:t>
            </a:r>
            <a:r>
              <a:rPr lang="es-PA" dirty="0" smtClean="0"/>
              <a:t>, ciclo de trabajo no tienen significado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33" y="3565608"/>
            <a:ext cx="4743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2961" y="2083243"/>
            <a:ext cx="10839650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Ondas pulsantes:  una variación del voltaje de un uno nivel al nivel opuesto</a:t>
            </a:r>
          </a:p>
          <a:p>
            <a:r>
              <a:rPr lang="es-PA" dirty="0" smtClean="0"/>
              <a:t>Amplitud:  El voltaje instantáneo de una forma de onda. </a:t>
            </a:r>
          </a:p>
          <a:p>
            <a:pPr lvl="1"/>
            <a:r>
              <a:rPr lang="es-PA" dirty="0" smtClean="0"/>
              <a:t>media</a:t>
            </a:r>
          </a:p>
          <a:p>
            <a:pPr lvl="1"/>
            <a:r>
              <a:rPr lang="es-PA" dirty="0" smtClean="0"/>
              <a:t>máxima amplitud</a:t>
            </a:r>
          </a:p>
          <a:p>
            <a:pPr lvl="1"/>
            <a:r>
              <a:rPr lang="es-PA" dirty="0" smtClean="0"/>
              <a:t>Voltaje pico</a:t>
            </a:r>
          </a:p>
          <a:p>
            <a:r>
              <a:rPr lang="es-PA" dirty="0" smtClean="0"/>
              <a:t>Borde/Flanco (</a:t>
            </a:r>
            <a:r>
              <a:rPr lang="es-PA" dirty="0" err="1" smtClean="0"/>
              <a:t>Edge</a:t>
            </a:r>
            <a:r>
              <a:rPr lang="es-PA" dirty="0" smtClean="0"/>
              <a:t>):  Parte del pulso que representa una transición de un nivel lógico a otro</a:t>
            </a:r>
          </a:p>
          <a:p>
            <a:r>
              <a:rPr lang="es-PA" dirty="0" smtClean="0"/>
              <a:t>Flanco de Subida: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bajo a alto</a:t>
            </a:r>
          </a:p>
          <a:p>
            <a:r>
              <a:rPr lang="es-PA" dirty="0" smtClean="0"/>
              <a:t>Flanco de Bajada:  Parte del pulso en donde el nivel lógico </a:t>
            </a:r>
            <a:r>
              <a:rPr lang="es-PA" dirty="0" err="1" smtClean="0"/>
              <a:t>transiciona</a:t>
            </a:r>
            <a:r>
              <a:rPr lang="es-PA" dirty="0" smtClean="0"/>
              <a:t> de alto a bajo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162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633" y="2083243"/>
            <a:ext cx="7122694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Más de ondas pulsantes…</a:t>
            </a:r>
          </a:p>
          <a:p>
            <a:r>
              <a:rPr lang="es-PA" dirty="0" err="1" smtClean="0"/>
              <a:t>Leading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antes en el tiempo</a:t>
            </a:r>
          </a:p>
          <a:p>
            <a:r>
              <a:rPr lang="es-PA" dirty="0" err="1" smtClean="0"/>
              <a:t>Trailing</a:t>
            </a:r>
            <a:r>
              <a:rPr lang="es-PA" dirty="0" smtClean="0"/>
              <a:t> </a:t>
            </a:r>
            <a:r>
              <a:rPr lang="es-PA" dirty="0" err="1" smtClean="0"/>
              <a:t>Edge</a:t>
            </a:r>
            <a:r>
              <a:rPr lang="es-PA" dirty="0" smtClean="0"/>
              <a:t>:  Cuando el pulso ocurre un poco después de lo esperado</a:t>
            </a:r>
          </a:p>
          <a:p>
            <a:r>
              <a:rPr lang="es-PA" dirty="0" smtClean="0"/>
              <a:t>Ancho de pulso (</a:t>
            </a:r>
            <a:r>
              <a:rPr lang="es-PA" dirty="0" err="1" smtClean="0"/>
              <a:t>tw</a:t>
            </a:r>
            <a:r>
              <a:rPr lang="es-PA" dirty="0" smtClean="0"/>
              <a:t>): </a:t>
            </a:r>
            <a:r>
              <a:rPr lang="es-PA" dirty="0" err="1" smtClean="0"/>
              <a:t>tiemo</a:t>
            </a:r>
            <a:r>
              <a:rPr lang="es-PA" dirty="0" smtClean="0"/>
              <a:t> medido entre el 50% de subida y 50% de bajada.</a:t>
            </a:r>
          </a:p>
          <a:p>
            <a:r>
              <a:rPr lang="es-PA" dirty="0" smtClean="0"/>
              <a:t>Tiempo de subida:  se mide del 10% al 90% de la señal que pasa de 0 a 1</a:t>
            </a:r>
          </a:p>
          <a:p>
            <a:r>
              <a:rPr lang="es-PA" dirty="0" smtClean="0"/>
              <a:t>Tiempo de bajada:  se mide del 90% al 10% de la señal que pasa de 1 a 0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89" y="1853248"/>
            <a:ext cx="4489780" cy="46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Repaso de Sistemas Digitales</a:t>
            </a:r>
            <a:br>
              <a:rPr lang="es-PA" dirty="0" smtClean="0"/>
            </a:br>
            <a:r>
              <a:rPr lang="es-PA" dirty="0" smtClean="0"/>
              <a:t>[Ondas Digitales]</a:t>
            </a:r>
            <a:endParaRPr lang="es-P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1853248"/>
            <a:ext cx="7620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803" y="1309575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50%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smtClean="0"/>
              <a:t>3+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sin derecho a nota</a:t>
            </a:r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1169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9123" y="1853248"/>
            <a:ext cx="10126860" cy="3594515"/>
          </a:xfrm>
        </p:spPr>
        <p:txBody>
          <a:bodyPr>
            <a:normAutofit/>
          </a:bodyPr>
          <a:lstStyle/>
          <a:p>
            <a:r>
              <a:rPr lang="es-PA" dirty="0" smtClean="0"/>
              <a:t>Dos compañías</a:t>
            </a:r>
          </a:p>
          <a:p>
            <a:pPr lvl="1"/>
            <a:r>
              <a:rPr lang="es-PA" dirty="0" smtClean="0"/>
              <a:t>Altera (Intel)</a:t>
            </a:r>
          </a:p>
          <a:p>
            <a:pPr lvl="1"/>
            <a:r>
              <a:rPr lang="es-PA" dirty="0" smtClean="0"/>
              <a:t>Xilinx</a:t>
            </a:r>
          </a:p>
          <a:p>
            <a:pPr lvl="1"/>
            <a:endParaRPr lang="es-PA" dirty="0"/>
          </a:p>
          <a:p>
            <a:r>
              <a:rPr lang="es-PA" dirty="0" smtClean="0"/>
              <a:t>Softwares</a:t>
            </a:r>
          </a:p>
          <a:p>
            <a:pPr lvl="1"/>
            <a:r>
              <a:rPr lang="es-PA" dirty="0" err="1" smtClean="0"/>
              <a:t>Quartus</a:t>
            </a:r>
            <a:r>
              <a:rPr lang="es-PA" dirty="0" smtClean="0"/>
              <a:t> -&gt; Altera</a:t>
            </a:r>
          </a:p>
          <a:p>
            <a:pPr lvl="1"/>
            <a:r>
              <a:rPr lang="es-PA" dirty="0" smtClean="0"/>
              <a:t>Vivado -&gt; Xilinx</a:t>
            </a:r>
            <a:endParaRPr lang="es-PA" dirty="0"/>
          </a:p>
        </p:txBody>
      </p:sp>
      <p:pic>
        <p:nvPicPr>
          <p:cNvPr id="3074" name="Picture 2" descr="Image result for xilin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7" y="2680456"/>
            <a:ext cx="3051175" cy="7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te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10" y="2667421"/>
            <a:ext cx="3286326" cy="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59" y="4031087"/>
            <a:ext cx="3510626" cy="24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quar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84" y="4031087"/>
            <a:ext cx="4200971" cy="23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¿Qué es VHDL?</a:t>
            </a:r>
          </a:p>
          <a:p>
            <a:pPr lvl="1"/>
            <a:r>
              <a:rPr lang="es-PA" dirty="0" smtClean="0"/>
              <a:t>VHDL = </a:t>
            </a:r>
            <a:r>
              <a:rPr lang="es-PA" dirty="0" err="1" smtClean="0"/>
              <a:t>Very</a:t>
            </a:r>
            <a:r>
              <a:rPr lang="es-PA" dirty="0" smtClean="0"/>
              <a:t> High </a:t>
            </a:r>
            <a:r>
              <a:rPr lang="es-PA" dirty="0" err="1" smtClean="0"/>
              <a:t>Speed</a:t>
            </a:r>
            <a:r>
              <a:rPr lang="es-PA" dirty="0" smtClean="0"/>
              <a:t> </a:t>
            </a:r>
            <a:r>
              <a:rPr lang="es-PA" dirty="0" err="1" smtClean="0"/>
              <a:t>Integrated</a:t>
            </a:r>
            <a:r>
              <a:rPr lang="es-PA" dirty="0" smtClean="0"/>
              <a:t> </a:t>
            </a:r>
            <a:r>
              <a:rPr lang="es-PA" dirty="0" err="1" smtClean="0"/>
              <a:t>Circuits</a:t>
            </a:r>
            <a:r>
              <a:rPr lang="es-PA" dirty="0" smtClean="0"/>
              <a:t> Hardware </a:t>
            </a:r>
            <a:r>
              <a:rPr lang="es-PA" dirty="0" err="1" smtClean="0"/>
              <a:t>Description</a:t>
            </a:r>
            <a:r>
              <a:rPr lang="es-PA" dirty="0" smtClean="0"/>
              <a:t> </a:t>
            </a:r>
            <a:r>
              <a:rPr lang="es-PA" dirty="0" err="1" smtClean="0"/>
              <a:t>Language</a:t>
            </a:r>
            <a:endParaRPr lang="es-PA" dirty="0" smtClean="0"/>
          </a:p>
          <a:p>
            <a:r>
              <a:rPr lang="es-PA" dirty="0" smtClean="0"/>
              <a:t>¿Qué es </a:t>
            </a:r>
            <a:r>
              <a:rPr lang="es-PA" dirty="0" err="1" smtClean="0"/>
              <a:t>Verilog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Verilog</a:t>
            </a:r>
            <a:r>
              <a:rPr lang="es-PA" dirty="0" smtClean="0"/>
              <a:t> = así como VHDL es un lenguaje de descripción de hardware</a:t>
            </a:r>
          </a:p>
          <a:p>
            <a:pPr lvl="1"/>
            <a:endParaRPr lang="es-PA" dirty="0"/>
          </a:p>
          <a:p>
            <a:r>
              <a:rPr lang="es-PA" dirty="0" smtClean="0"/>
              <a:t>Cuando se escribe en VHDL…</a:t>
            </a:r>
          </a:p>
          <a:p>
            <a:pPr lvl="1"/>
            <a:r>
              <a:rPr lang="es-PA" dirty="0" smtClean="0"/>
              <a:t>No estamos programando</a:t>
            </a:r>
          </a:p>
          <a:p>
            <a:pPr lvl="1"/>
            <a:r>
              <a:rPr lang="es-PA" dirty="0" smtClean="0"/>
              <a:t>Estamos haciendo la arquitectura del circuito</a:t>
            </a:r>
          </a:p>
          <a:p>
            <a:pPr lvl="1"/>
            <a:endParaRPr lang="es-PA" dirty="0"/>
          </a:p>
          <a:p>
            <a:r>
              <a:rPr lang="es-PA" dirty="0" smtClean="0"/>
              <a:t>Ventaja</a:t>
            </a:r>
          </a:p>
          <a:p>
            <a:pPr lvl="1"/>
            <a:r>
              <a:rPr lang="es-PA" dirty="0" smtClean="0"/>
              <a:t>VHDL es muy portable</a:t>
            </a:r>
          </a:p>
          <a:p>
            <a:pPr lvl="1"/>
            <a:r>
              <a:rPr lang="es-PA" dirty="0" smtClean="0"/>
              <a:t>Si la arquitectura es correcta puede portar su diseño de VHDL/</a:t>
            </a:r>
            <a:r>
              <a:rPr lang="es-PA" dirty="0" err="1" smtClean="0"/>
              <a:t>Verilog</a:t>
            </a:r>
            <a:r>
              <a:rPr lang="es-PA" dirty="0" smtClean="0"/>
              <a:t> a otra tarjeta sin mucho esfuerzo (a menos que use periféricos específicos del SDK)</a:t>
            </a:r>
          </a:p>
          <a:p>
            <a:pPr lvl="1"/>
            <a:r>
              <a:rPr lang="es-PA" dirty="0" smtClean="0"/>
              <a:t>Puede usarse el mismo archivo (a menos que se usen registros/memorias)</a:t>
            </a:r>
          </a:p>
          <a:p>
            <a:pPr lvl="1"/>
            <a:r>
              <a:rPr lang="es-PA" dirty="0" smtClean="0"/>
              <a:t>Configuración y reconfiguración de Hardware</a:t>
            </a:r>
          </a:p>
          <a:p>
            <a:pPr lvl="1"/>
            <a:r>
              <a:rPr lang="es-PA" dirty="0" smtClean="0"/>
              <a:t>Reemplazo de circuitería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813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Creado por el </a:t>
            </a:r>
            <a:r>
              <a:rPr lang="es-PA" dirty="0" err="1" smtClean="0"/>
              <a:t>DoD</a:t>
            </a:r>
            <a:r>
              <a:rPr lang="es-PA" dirty="0" smtClean="0"/>
              <a:t> (Departamento de Defensa de USA) – 1981</a:t>
            </a:r>
          </a:p>
          <a:p>
            <a:endParaRPr lang="es-PA" dirty="0" smtClean="0"/>
          </a:p>
          <a:p>
            <a:r>
              <a:rPr lang="es-PA" dirty="0" smtClean="0"/>
              <a:t>Motivación</a:t>
            </a:r>
            <a:endParaRPr lang="es-PA" dirty="0"/>
          </a:p>
          <a:p>
            <a:pPr lvl="1"/>
            <a:r>
              <a:rPr lang="es-PA" dirty="0" err="1" smtClean="0"/>
              <a:t>Dificil</a:t>
            </a:r>
            <a:r>
              <a:rPr lang="es-PA" dirty="0" smtClean="0"/>
              <a:t> de hacer ingeniería</a:t>
            </a:r>
          </a:p>
          <a:p>
            <a:pPr lvl="1"/>
            <a:r>
              <a:rPr lang="es-PA" dirty="0" smtClean="0"/>
              <a:t>Los componentes caducan y se dan nuevos componentes</a:t>
            </a:r>
          </a:p>
          <a:p>
            <a:pPr lvl="1"/>
            <a:r>
              <a:rPr lang="es-PA" dirty="0" smtClean="0"/>
              <a:t>Hay que reabrir el proceso de ingeniería</a:t>
            </a:r>
          </a:p>
          <a:p>
            <a:pPr lvl="1"/>
            <a:endParaRPr lang="es-PA" dirty="0"/>
          </a:p>
          <a:p>
            <a:r>
              <a:rPr lang="es-PA" dirty="0" smtClean="0"/>
              <a:t>El estándar está a cargo de la IEEE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06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FPGAs</a:t>
            </a:r>
            <a:r>
              <a:rPr lang="es-PA" dirty="0" smtClean="0"/>
              <a:t>, </a:t>
            </a:r>
            <a:r>
              <a:rPr lang="es-PA" dirty="0" err="1" smtClean="0"/>
              <a:t>CPLDs</a:t>
            </a:r>
            <a:r>
              <a:rPr lang="es-PA" dirty="0" smtClean="0"/>
              <a:t>, </a:t>
            </a:r>
            <a:r>
              <a:rPr lang="es-PA" dirty="0" err="1" smtClean="0"/>
              <a:t>PLDs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FPGA</a:t>
            </a:r>
          </a:p>
          <a:p>
            <a:pPr lvl="1"/>
            <a:r>
              <a:rPr lang="es-PA" dirty="0" smtClean="0"/>
              <a:t>Bloques Lógicos</a:t>
            </a:r>
          </a:p>
          <a:p>
            <a:pPr lvl="1"/>
            <a:r>
              <a:rPr lang="es-PA" dirty="0" smtClean="0"/>
              <a:t>Mucha más capacidad lógica</a:t>
            </a:r>
          </a:p>
          <a:p>
            <a:pPr lvl="1"/>
            <a:r>
              <a:rPr lang="es-PA" dirty="0" smtClean="0"/>
              <a:t>Para diseños complejos</a:t>
            </a:r>
          </a:p>
          <a:p>
            <a:pPr lvl="1"/>
            <a:r>
              <a:rPr lang="es-PA" dirty="0" smtClean="0"/>
              <a:t>Memoria </a:t>
            </a:r>
            <a:r>
              <a:rPr lang="es-PA" dirty="0" err="1" smtClean="0"/>
              <a:t>Volatil</a:t>
            </a:r>
            <a:r>
              <a:rPr lang="es-PA" dirty="0" smtClean="0"/>
              <a:t> (como la RAM)</a:t>
            </a:r>
          </a:p>
          <a:p>
            <a:pPr lvl="1"/>
            <a:r>
              <a:rPr lang="es-PA" dirty="0" smtClean="0"/>
              <a:t>Más caros que </a:t>
            </a:r>
            <a:r>
              <a:rPr lang="es-PA" dirty="0" err="1" smtClean="0"/>
              <a:t>CPLDs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CPLD</a:t>
            </a:r>
          </a:p>
          <a:p>
            <a:pPr lvl="1"/>
            <a:r>
              <a:rPr lang="es-PA" dirty="0" smtClean="0"/>
              <a:t>Menos bloques lógicos que FPGA</a:t>
            </a:r>
          </a:p>
          <a:p>
            <a:pPr lvl="1"/>
            <a:r>
              <a:rPr lang="es-PA" dirty="0" smtClean="0"/>
              <a:t>Para diseños más simples</a:t>
            </a:r>
          </a:p>
          <a:p>
            <a:pPr lvl="1"/>
            <a:r>
              <a:rPr lang="es-PA" dirty="0" smtClean="0"/>
              <a:t>Memoria no volátil (como la ROM)</a:t>
            </a:r>
          </a:p>
          <a:p>
            <a:pPr lvl="1"/>
            <a:r>
              <a:rPr lang="es-PA" dirty="0" smtClean="0"/>
              <a:t>Precio-Beneficio más caro que FPGA</a:t>
            </a:r>
            <a:endParaRPr lang="es-P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4036514"/>
            <a:ext cx="4078310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, CPLD, P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/>
          <a:stretch/>
        </p:blipFill>
        <p:spPr bwMode="auto">
          <a:xfrm>
            <a:off x="7508382" y="1473460"/>
            <a:ext cx="4235652" cy="22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VHDL y </a:t>
            </a:r>
            <a:r>
              <a:rPr lang="es-PA" dirty="0" err="1" smtClean="0"/>
              <a:t>Verilog</a:t>
            </a:r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r>
              <a:rPr lang="es-PA" dirty="0" err="1" smtClean="0"/>
              <a:t>Verilog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Permite escribir modelos más rápido que VHDL</a:t>
            </a:r>
          </a:p>
          <a:p>
            <a:pPr lvl="1"/>
            <a:r>
              <a:rPr lang="es-PA" dirty="0" smtClean="0"/>
              <a:t>No captura todos los errores</a:t>
            </a:r>
          </a:p>
          <a:p>
            <a:r>
              <a:rPr lang="es-PA" dirty="0" smtClean="0"/>
              <a:t>VHDL</a:t>
            </a:r>
          </a:p>
          <a:p>
            <a:pPr lvl="1"/>
            <a:r>
              <a:rPr lang="es-PA" dirty="0" smtClean="0"/>
              <a:t>Detecta los errores que </a:t>
            </a:r>
            <a:r>
              <a:rPr lang="es-PA" dirty="0" err="1" smtClean="0"/>
              <a:t>verilog</a:t>
            </a:r>
            <a:r>
              <a:rPr lang="es-PA" dirty="0" smtClean="0"/>
              <a:t> deja pasar</a:t>
            </a:r>
          </a:p>
          <a:p>
            <a:pPr lvl="1"/>
            <a:endParaRPr lang="es-PA" dirty="0" smtClean="0"/>
          </a:p>
          <a:p>
            <a:endParaRPr lang="es-PA" dirty="0" smtClean="0"/>
          </a:p>
          <a:p>
            <a:pPr lvl="1"/>
            <a:endParaRPr lang="es-PA" dirty="0"/>
          </a:p>
        </p:txBody>
      </p:sp>
      <p:pic>
        <p:nvPicPr>
          <p:cNvPr id="1026" name="Picture 2" descr="Image result for veri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1152983"/>
            <a:ext cx="8733513" cy="30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Donde son utilizados (VHDL):</a:t>
            </a:r>
          </a:p>
          <a:p>
            <a:pPr lvl="1"/>
            <a:r>
              <a:rPr lang="es-PA" dirty="0" smtClean="0"/>
              <a:t>Para configurar </a:t>
            </a:r>
            <a:r>
              <a:rPr lang="es-PA" dirty="0" err="1" smtClean="0"/>
              <a:t>FPGAs</a:t>
            </a:r>
            <a:r>
              <a:rPr lang="es-PA" dirty="0" smtClean="0"/>
              <a:t> y </a:t>
            </a:r>
            <a:r>
              <a:rPr lang="es-PA" dirty="0" err="1" smtClean="0"/>
              <a:t>CPLDs</a:t>
            </a:r>
            <a:r>
              <a:rPr lang="es-PA" dirty="0" smtClean="0"/>
              <a:t> (hardware configurable)</a:t>
            </a:r>
          </a:p>
          <a:p>
            <a:pPr lvl="1"/>
            <a:r>
              <a:rPr lang="es-PA" dirty="0" smtClean="0"/>
              <a:t>Simulación de circuitos digitales</a:t>
            </a:r>
          </a:p>
          <a:p>
            <a:pPr lvl="1"/>
            <a:r>
              <a:rPr lang="es-PA" dirty="0" smtClean="0"/>
              <a:t>Para la creación de </a:t>
            </a:r>
            <a:r>
              <a:rPr lang="es-PA" dirty="0" err="1" smtClean="0"/>
              <a:t>ASICs</a:t>
            </a:r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¿Cómo lo utilizaremos en el curso?</a:t>
            </a:r>
          </a:p>
          <a:p>
            <a:pPr lvl="1"/>
            <a:r>
              <a:rPr lang="es-PA" dirty="0" smtClean="0"/>
              <a:t>Para configurar un FPGA que haga una acción específica de hardware</a:t>
            </a:r>
          </a:p>
          <a:p>
            <a:pPr lvl="1"/>
            <a:r>
              <a:rPr lang="es-PA" dirty="0" smtClean="0"/>
              <a:t>Interfaz de varios periféricos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2071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0" y="2346993"/>
            <a:ext cx="742950" cy="6762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32" y="2346993"/>
            <a:ext cx="3209925" cy="3781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63" y="1471814"/>
            <a:ext cx="559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0" y="2224778"/>
            <a:ext cx="5677566" cy="2819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51" y="2224778"/>
            <a:ext cx="4789405" cy="4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err="1" smtClean="0"/>
              <a:t>FPGAs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Vivado – Creando un proyecto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la tarjeta tiene más bloques de DSP, generalmente es más cara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39" y="2240924"/>
            <a:ext cx="8420442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 smtClean="0"/>
              <a:t>completar</a:t>
            </a:r>
            <a:r>
              <a:rPr lang="en-US" dirty="0" smtClean="0"/>
              <a:t> </a:t>
            </a:r>
            <a:r>
              <a:rPr lang="en-US" dirty="0"/>
              <a:t>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2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971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3347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En resumen, se pueden realizar combinaciones lógicas utilizando solamente estas compuertas, que son las funciones booleanas básicas</a:t>
            </a:r>
          </a:p>
          <a:p>
            <a:pPr lvl="1"/>
            <a:r>
              <a:rPr lang="es-PA" dirty="0" smtClean="0"/>
              <a:t>AND</a:t>
            </a:r>
          </a:p>
          <a:p>
            <a:pPr lvl="1"/>
            <a:r>
              <a:rPr lang="es-PA" dirty="0" smtClean="0"/>
              <a:t>OR</a:t>
            </a:r>
          </a:p>
          <a:p>
            <a:pPr lvl="1"/>
            <a:r>
              <a:rPr lang="es-PA" dirty="0" smtClean="0"/>
              <a:t>NOT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La lógica </a:t>
            </a:r>
            <a:r>
              <a:rPr lang="es-PA" dirty="0" err="1" smtClean="0"/>
              <a:t>combinacional</a:t>
            </a:r>
            <a:r>
              <a:rPr lang="es-PA" dirty="0" smtClean="0"/>
              <a:t> es el resultado de circuitos digitales que tienen que relacionan entradas y salidas</a:t>
            </a:r>
          </a:p>
          <a:p>
            <a:endParaRPr lang="es-PA" dirty="0"/>
          </a:p>
          <a:p>
            <a:r>
              <a:rPr lang="es-PA" dirty="0" smtClean="0"/>
              <a:t>El teorema de </a:t>
            </a:r>
            <a:r>
              <a:rPr lang="es-PA" dirty="0" err="1" smtClean="0"/>
              <a:t>DeMorgan</a:t>
            </a:r>
            <a:r>
              <a:rPr lang="es-PA" dirty="0" smtClean="0"/>
              <a:t> nos ayuda a representar un circuito </a:t>
            </a:r>
            <a:r>
              <a:rPr lang="es-PA" dirty="0" err="1" smtClean="0"/>
              <a:t>combinacional</a:t>
            </a:r>
            <a:r>
              <a:rPr lang="es-PA" dirty="0" smtClean="0"/>
              <a:t> de manera diferente pero con mismo significado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9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Variable booleana:  aquella que solo posee dos significados, ALTO/BAJO, 1/0, Cierto/Falso</a:t>
            </a:r>
          </a:p>
          <a:p>
            <a:pPr lvl="1"/>
            <a:r>
              <a:rPr lang="es-PA" dirty="0" smtClean="0"/>
              <a:t>George Boole</a:t>
            </a:r>
            <a:endParaRPr lang="es-PA" dirty="0"/>
          </a:p>
          <a:p>
            <a:r>
              <a:rPr lang="es-PA" dirty="0" smtClean="0"/>
              <a:t>Algebra booleana:  Un sistema que opera con variables booleanas</a:t>
            </a:r>
            <a:endParaRPr lang="es-PA" dirty="0"/>
          </a:p>
          <a:p>
            <a:r>
              <a:rPr lang="es-PA" dirty="0" smtClean="0"/>
              <a:t>Expresión Booleana:  una expresión algebraica (booleana) que se da por medio de operadores lógicos, también llamado función booleana</a:t>
            </a:r>
          </a:p>
          <a:p>
            <a:pPr lvl="1"/>
            <a:r>
              <a:rPr lang="es-PA" dirty="0" smtClean="0"/>
              <a:t>U = X + Y</a:t>
            </a:r>
            <a:endParaRPr lang="es-PA" dirty="0"/>
          </a:p>
          <a:p>
            <a:r>
              <a:rPr lang="es-PA" dirty="0" smtClean="0"/>
              <a:t>Compuerta Lógica:  un circuito electrónico que se funge por medio de algebra booleana.</a:t>
            </a:r>
          </a:p>
          <a:p>
            <a:pPr lvl="1"/>
            <a:r>
              <a:rPr lang="es-PA" dirty="0" smtClean="0"/>
              <a:t>NAND, NOR, XOR, 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28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Tabla de la verdad:  Es la relación de entradas vs salida del sistema digital</a:t>
            </a:r>
          </a:p>
          <a:p>
            <a:r>
              <a:rPr lang="es-PA" dirty="0" smtClean="0"/>
              <a:t>Inversor:  NOT, buffer inversor, cambia su estado a su estado opuesto a la salida</a:t>
            </a:r>
          </a:p>
          <a:p>
            <a:pPr lvl="1"/>
            <a:r>
              <a:rPr lang="es-PA" dirty="0" smtClean="0"/>
              <a:t>Una burbuja en la entrada simboliza también inversión</a:t>
            </a:r>
          </a:p>
          <a:p>
            <a:r>
              <a:rPr lang="es-PA" dirty="0" smtClean="0"/>
              <a:t>Símbolo distintivo:  Aquellos símbolos que representan las compuertas</a:t>
            </a:r>
          </a:p>
          <a:p>
            <a:r>
              <a:rPr lang="es-PA" dirty="0" smtClean="0"/>
              <a:t>Diferentes simbologías de representación de compuertas</a:t>
            </a:r>
          </a:p>
          <a:p>
            <a:pPr lvl="1"/>
            <a:r>
              <a:rPr lang="es-PA" dirty="0" smtClean="0"/>
              <a:t>IEEE/ANSI 91-1984  Estándar</a:t>
            </a:r>
          </a:p>
          <a:p>
            <a:pPr lvl="1"/>
            <a:r>
              <a:rPr lang="es-PA" dirty="0" smtClean="0"/>
              <a:t>IEEE/ANSI 91-1984 Rectangular</a:t>
            </a:r>
          </a:p>
          <a:p>
            <a:r>
              <a:rPr lang="es-PA" dirty="0" smtClean="0"/>
              <a:t>Buffer:  Un amplificador de señal lógica, no altera la entrada </a:t>
            </a:r>
            <a:r>
              <a:rPr lang="es-PA" dirty="0" err="1" smtClean="0"/>
              <a:t>usualemnte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5324732"/>
            <a:ext cx="2371725" cy="1409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7" y="5330139"/>
            <a:ext cx="1962990" cy="1404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911" y="3237470"/>
            <a:ext cx="2256089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AND</a:t>
            </a:r>
          </a:p>
          <a:p>
            <a:pPr lvl="1"/>
            <a:r>
              <a:rPr lang="es-PA" dirty="0" smtClean="0"/>
              <a:t>Aquella función lógica que solamente su salida es cierta si sus entradas son ciertas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8" y="2689893"/>
            <a:ext cx="2943225" cy="2457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7" y="2676231"/>
            <a:ext cx="2543175" cy="857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77" y="3688510"/>
            <a:ext cx="2590800" cy="895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" y="5132808"/>
            <a:ext cx="3971925" cy="1562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8" y="2676231"/>
            <a:ext cx="2847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Función OR</a:t>
            </a:r>
          </a:p>
          <a:p>
            <a:pPr lvl="1"/>
            <a:r>
              <a:rPr lang="es-PA" dirty="0" smtClean="0"/>
              <a:t>Aquella función lógica que su salida es cierta siempre que alguna de sus entradas sea cierta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9" y="2676231"/>
            <a:ext cx="2867025" cy="2371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5" y="2676231"/>
            <a:ext cx="2571750" cy="752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65" y="3506082"/>
            <a:ext cx="2638425" cy="8953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09" y="5209329"/>
            <a:ext cx="2649281" cy="1423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297" y="2682169"/>
            <a:ext cx="2981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Nivel activo:  Aquel nivel que se define para cual </a:t>
            </a:r>
            <a:r>
              <a:rPr lang="es-PA" dirty="0" err="1" smtClean="0"/>
              <a:t>quier</a:t>
            </a:r>
            <a:r>
              <a:rPr lang="es-PA" dirty="0" smtClean="0"/>
              <a:t> acción que se defina como “ON” ya sea BAJO o ALTO</a:t>
            </a:r>
          </a:p>
          <a:p>
            <a:pPr lvl="1"/>
            <a:r>
              <a:rPr lang="es-PA" dirty="0" smtClean="0"/>
              <a:t>Activo Alto:  Considerada así solo cuando el estado de activación es ALTO</a:t>
            </a:r>
          </a:p>
          <a:p>
            <a:pPr lvl="1"/>
            <a:r>
              <a:rPr lang="es-PA" dirty="0" smtClean="0"/>
              <a:t>Activo Bajo:  Considerada asó solo </a:t>
            </a:r>
            <a:r>
              <a:rPr lang="es-PA" dirty="0" err="1" smtClean="0"/>
              <a:t>cuandl</a:t>
            </a:r>
            <a:r>
              <a:rPr lang="es-PA" dirty="0" smtClean="0"/>
              <a:t> el estado de activación es BAJO</a:t>
            </a:r>
          </a:p>
          <a:p>
            <a:pPr lvl="1"/>
            <a:endParaRPr lang="es-PA" dirty="0"/>
          </a:p>
          <a:p>
            <a:r>
              <a:rPr lang="es-PA" dirty="0" smtClean="0"/>
              <a:t>Para </a:t>
            </a:r>
            <a:r>
              <a:rPr lang="es-PA" dirty="0" err="1" smtClean="0"/>
              <a:t>switches</a:t>
            </a:r>
            <a:r>
              <a:rPr lang="es-PA" dirty="0" smtClean="0"/>
              <a:t> e Indicadores LED</a:t>
            </a:r>
          </a:p>
          <a:p>
            <a:pPr lvl="1"/>
            <a:r>
              <a:rPr lang="es-PA" dirty="0" smtClean="0"/>
              <a:t>SPST: Un polo, dos tiros</a:t>
            </a:r>
          </a:p>
          <a:p>
            <a:pPr lvl="1"/>
            <a:r>
              <a:rPr lang="es-PA" dirty="0" err="1" smtClean="0"/>
              <a:t>Vcc</a:t>
            </a:r>
            <a:r>
              <a:rPr lang="es-PA" dirty="0" smtClean="0"/>
              <a:t>:  Voltaje de polarización del circuito</a:t>
            </a:r>
          </a:p>
          <a:p>
            <a:pPr lvl="2"/>
            <a:r>
              <a:rPr lang="es-PA" dirty="0" smtClean="0"/>
              <a:t>No necesariamente el voltaje lógico alto</a:t>
            </a:r>
          </a:p>
          <a:p>
            <a:pPr lvl="1"/>
            <a:r>
              <a:rPr lang="es-PA" dirty="0" smtClean="0"/>
              <a:t>Resistor </a:t>
            </a:r>
            <a:r>
              <a:rPr lang="es-PA" dirty="0" err="1" smtClean="0"/>
              <a:t>Pull</a:t>
            </a:r>
            <a:r>
              <a:rPr lang="es-PA" dirty="0" smtClean="0"/>
              <a:t>-Up:  Resistor conectado a </a:t>
            </a:r>
            <a:r>
              <a:rPr lang="es-PA" dirty="0" err="1" smtClean="0"/>
              <a:t>Vcc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DP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8" y="3201928"/>
            <a:ext cx="2366812" cy="145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ull-up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27" y="3729801"/>
            <a:ext cx="2999475" cy="2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Abierto:</a:t>
            </a:r>
          </a:p>
          <a:p>
            <a:pPr marL="0" indent="0">
              <a:buNone/>
            </a:pPr>
            <a:endParaRPr lang="es-PA" dirty="0" smtClean="0"/>
          </a:p>
          <a:p>
            <a:pPr lvl="1"/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Normalmente Cerrado: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Dos Polos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69" y="1622738"/>
            <a:ext cx="4563342" cy="16404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70" y="3490200"/>
            <a:ext cx="4563342" cy="1445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69" y="4977431"/>
            <a:ext cx="3875809" cy="1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LED:  Un dispositivo electrónico (Diodo) que al paso de corriente es transformada en luz y solo se polariza en un sentido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1" y="2419488"/>
            <a:ext cx="3467100" cy="85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5" y="2419488"/>
            <a:ext cx="2486025" cy="1485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85" y="3957278"/>
            <a:ext cx="2571750" cy="1638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09" y="3957278"/>
            <a:ext cx="2676525" cy="2019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0" y="3941138"/>
            <a:ext cx="3733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Funciones Lógicas derivadas:</a:t>
            </a:r>
          </a:p>
          <a:p>
            <a:pPr lvl="1"/>
            <a:r>
              <a:rPr lang="es-PA" dirty="0" smtClean="0"/>
              <a:t>NAND, NOR, XOR, XNOR</a:t>
            </a:r>
          </a:p>
          <a:p>
            <a:pPr lvl="1"/>
            <a:endParaRPr lang="es-PA" dirty="0"/>
          </a:p>
          <a:p>
            <a:r>
              <a:rPr lang="es-PA" dirty="0" smtClean="0"/>
              <a:t>NAND:  Contraria a la AND que activa cuando solamente se dan ambas entradas,  cualquier combinación que no sean ciertas activará su salida</a:t>
            </a:r>
          </a:p>
          <a:p>
            <a:r>
              <a:rPr lang="es-PA" dirty="0" smtClean="0"/>
              <a:t>NOR:  Solamente su salida se activará cuando ambas combinaciones de entrada sean 0</a:t>
            </a:r>
          </a:p>
          <a:p>
            <a:r>
              <a:rPr lang="es-PA" dirty="0" smtClean="0"/>
              <a:t>XOR:  Se activa la salida si las entradas son diferentes</a:t>
            </a:r>
          </a:p>
          <a:p>
            <a:r>
              <a:rPr lang="es-PA" dirty="0" smtClean="0"/>
              <a:t>XNOR:  La salida se activará si ambos estados lógicos coinciden en sus entradas</a:t>
            </a:r>
          </a:p>
        </p:txBody>
      </p:sp>
    </p:spTree>
    <p:extLst>
      <p:ext uri="{BB962C8B-B14F-4D97-AF65-F5344CB8AC3E}">
        <p14:creationId xmlns:p14="http://schemas.microsoft.com/office/powerpoint/2010/main" val="1118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NAND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44" y="1657985"/>
            <a:ext cx="1133475" cy="39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32" y="2537492"/>
            <a:ext cx="8153400" cy="136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9" y="4131270"/>
            <a:ext cx="2905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05" y="1677035"/>
            <a:ext cx="1190625" cy="352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6" y="2254110"/>
            <a:ext cx="8210550" cy="10382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3" y="3748912"/>
            <a:ext cx="2790825" cy="2324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68" y="3421884"/>
            <a:ext cx="58388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1587983"/>
            <a:ext cx="1247775" cy="419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4" y="1587983"/>
            <a:ext cx="2952750" cy="1114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69" y="1575386"/>
            <a:ext cx="2876550" cy="14668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25" y="3519087"/>
            <a:ext cx="2828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XNOR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8" y="1622738"/>
            <a:ext cx="1343025" cy="400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7" y="1960810"/>
            <a:ext cx="28575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80" y="2379910"/>
            <a:ext cx="2981325" cy="110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348" y="4004937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Para la siguiente figura:</a:t>
            </a:r>
          </a:p>
          <a:p>
            <a:pPr lvl="1"/>
            <a:r>
              <a:rPr lang="es-PA" dirty="0" smtClean="0"/>
              <a:t>Lógica Positiva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1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cerrados</a:t>
            </a:r>
          </a:p>
          <a:p>
            <a:r>
              <a:rPr lang="es-PA" dirty="0" smtClean="0"/>
              <a:t>2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ALTO</a:t>
            </a:r>
          </a:p>
          <a:p>
            <a:r>
              <a:rPr lang="es-PA" dirty="0" smtClean="0"/>
              <a:t>3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BAJO</a:t>
            </a:r>
          </a:p>
          <a:p>
            <a:r>
              <a:rPr lang="es-PA" dirty="0" smtClean="0"/>
              <a:t>4 – Compuerta que enciende el LED si ambos </a:t>
            </a:r>
            <a:r>
              <a:rPr lang="es-PA" dirty="0" err="1" smtClean="0"/>
              <a:t>switch</a:t>
            </a:r>
            <a:r>
              <a:rPr lang="es-PA" dirty="0" smtClean="0"/>
              <a:t> están en la misma posición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01" y="1622738"/>
            <a:ext cx="45815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Teorema de </a:t>
            </a:r>
            <a:r>
              <a:rPr lang="es-PA" dirty="0" err="1" smtClean="0"/>
              <a:t>DeMorgan</a:t>
            </a:r>
            <a:r>
              <a:rPr lang="es-PA" dirty="0" smtClean="0"/>
              <a:t>:  teorema de algebra booleana, nos permite convertir una compuerta AND a una compuerta OR</a:t>
            </a:r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19" y="2419768"/>
            <a:ext cx="6600825" cy="118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44" y="3838977"/>
            <a:ext cx="4057650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64" y="5601086"/>
            <a:ext cx="16287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Ejemplo:  Utilice el teorema de </a:t>
            </a:r>
            <a:r>
              <a:rPr lang="es-PA" dirty="0" err="1" smtClean="0"/>
              <a:t>DeMorgan</a:t>
            </a:r>
            <a:r>
              <a:rPr lang="es-PA" dirty="0" smtClean="0"/>
              <a:t> y dibuje la tabla de verdad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Y = !A + !B + !C + !D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4" y="2089818"/>
            <a:ext cx="4448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Inhibir y Habilitar</a:t>
            </a:r>
            <a:endParaRPr lang="es-PA" dirty="0"/>
          </a:p>
          <a:p>
            <a:r>
              <a:rPr lang="es-PA" dirty="0" smtClean="0"/>
              <a:t>Onda Digital:  Una serie de 1’s y 0’s en el tiempo</a:t>
            </a:r>
          </a:p>
          <a:p>
            <a:r>
              <a:rPr lang="es-PA" dirty="0" smtClean="0"/>
              <a:t>Forma Verdadera: onda no invertida</a:t>
            </a:r>
          </a:p>
          <a:p>
            <a:r>
              <a:rPr lang="es-PA" dirty="0" smtClean="0"/>
              <a:t>Forma complementaria:  onda invertida</a:t>
            </a:r>
          </a:p>
          <a:p>
            <a:r>
              <a:rPr lang="es-PA" dirty="0" smtClean="0"/>
              <a:t>Inhibir (deshabilitar):  una señal que previene que la onda de entrada pase a la salida</a:t>
            </a:r>
          </a:p>
          <a:p>
            <a:r>
              <a:rPr lang="es-PA" dirty="0" smtClean="0"/>
              <a:t>En fase:  poseen el mismo nivel lógico al mismo tiempo</a:t>
            </a:r>
          </a:p>
          <a:p>
            <a:r>
              <a:rPr lang="es-PA" dirty="0" smtClean="0"/>
              <a:t>Fuera de fase:  cuando hay una traslación en el tiempo de una onda con respecto a la otra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4896608"/>
            <a:ext cx="3326304" cy="18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ANDs</a:t>
            </a:r>
            <a:r>
              <a:rPr lang="es-PA" dirty="0" smtClean="0"/>
              <a:t>						Inhibiendo usando 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" y="5187058"/>
            <a:ext cx="2976228" cy="1661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2072353"/>
            <a:ext cx="2886075" cy="289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45" y="2027768"/>
            <a:ext cx="2130090" cy="21443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45" y="4253732"/>
            <a:ext cx="4926302" cy="21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NANDs</a:t>
            </a:r>
            <a:r>
              <a:rPr lang="es-PA" dirty="0" smtClean="0"/>
              <a:t>						Inhibiendo usando </a:t>
            </a:r>
            <a:r>
              <a:rPr lang="es-PA" dirty="0" err="1"/>
              <a:t>N</a:t>
            </a:r>
            <a:r>
              <a:rPr lang="es-PA" dirty="0" err="1" smtClean="0"/>
              <a:t>ORs</a:t>
            </a:r>
            <a:endParaRPr lang="es-PA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8" y="2196988"/>
            <a:ext cx="5667375" cy="3133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13" y="2106702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Inhibiendo usando </a:t>
            </a:r>
            <a:r>
              <a:rPr lang="es-PA" dirty="0" err="1" smtClean="0"/>
              <a:t>XORs</a:t>
            </a:r>
            <a:r>
              <a:rPr lang="es-PA" dirty="0" smtClean="0"/>
              <a:t>						Tabla de Resumen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3" y="2153825"/>
            <a:ext cx="4684087" cy="2404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3" y="4681319"/>
            <a:ext cx="2312697" cy="2057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14" y="2742422"/>
            <a:ext cx="68770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Buffers de Tres Estados:  además de poseer ALTO y BAJO, poseen una salida de alta impedancia ‘Z’</a:t>
            </a:r>
          </a:p>
          <a:p>
            <a:r>
              <a:rPr lang="es-PA" dirty="0" smtClean="0"/>
              <a:t>Alta impedancia:  Ni alto ni bajo, equivale a circuito abierto</a:t>
            </a:r>
          </a:p>
          <a:p>
            <a:r>
              <a:rPr lang="es-PA" dirty="0" smtClean="0"/>
              <a:t>Bus:  un cable o grupo de cables comunes en múltiples circuitos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8" y="3166525"/>
            <a:ext cx="1866777" cy="1575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15" y="3166525"/>
            <a:ext cx="1507644" cy="146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8" y="4838163"/>
            <a:ext cx="6257925" cy="198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7" y="3366520"/>
            <a:ext cx="5430134" cy="2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Circuitos Integrados Lógicos:  combinan iguales o diferentes componentes en un encapsulado</a:t>
            </a:r>
          </a:p>
          <a:p>
            <a:r>
              <a:rPr lang="es-PA" dirty="0" smtClean="0"/>
              <a:t>SSI (Baja escala de Integración):  aquellos IC que tienen menos de 12 compuertas</a:t>
            </a:r>
          </a:p>
          <a:p>
            <a:r>
              <a:rPr lang="es-PA" dirty="0" smtClean="0"/>
              <a:t>LSI (Alta escala de integración): aquellos IC que poseen de 100 a 10k componentes</a:t>
            </a:r>
          </a:p>
          <a:p>
            <a:r>
              <a:rPr lang="es-PA" dirty="0" smtClean="0"/>
              <a:t>VLSI (Muy Alta escala de integración): mayor a 10k componentes</a:t>
            </a:r>
          </a:p>
          <a:p>
            <a:r>
              <a:rPr lang="es-PA" dirty="0" smtClean="0"/>
              <a:t>TTL (lógica transistor-transistor):  familia de elementos lógicos basado en tecnología BJT</a:t>
            </a:r>
          </a:p>
          <a:p>
            <a:r>
              <a:rPr lang="es-PA" dirty="0" smtClean="0"/>
              <a:t>CMOS:  familia de elementos lógicos basados en MOSFET</a:t>
            </a:r>
          </a:p>
          <a:p>
            <a:r>
              <a:rPr lang="es-PA" dirty="0" smtClean="0"/>
              <a:t>Chip: un circuito integrado</a:t>
            </a:r>
          </a:p>
          <a:p>
            <a:r>
              <a:rPr lang="es-PA" dirty="0" smtClean="0"/>
              <a:t>DIP (paquete de línea dual):  un integrado con pines paralelos</a:t>
            </a:r>
          </a:p>
        </p:txBody>
      </p:sp>
    </p:spTree>
    <p:extLst>
      <p:ext uri="{BB962C8B-B14F-4D97-AF65-F5344CB8AC3E}">
        <p14:creationId xmlns:p14="http://schemas.microsoft.com/office/powerpoint/2010/main" val="3057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PCB (circuito impreso):  aquella tarjeta bajo fabricación que los cables son uniones de cobre</a:t>
            </a:r>
          </a:p>
          <a:p>
            <a:r>
              <a:rPr lang="es-PA" dirty="0" err="1" smtClean="0"/>
              <a:t>Breadboard</a:t>
            </a:r>
            <a:r>
              <a:rPr lang="es-PA" dirty="0"/>
              <a:t> </a:t>
            </a:r>
            <a:r>
              <a:rPr lang="es-PA" dirty="0" smtClean="0"/>
              <a:t>AKA </a:t>
            </a:r>
            <a:r>
              <a:rPr lang="es-PA" dirty="0" err="1" smtClean="0"/>
              <a:t>Protoboard</a:t>
            </a:r>
            <a:r>
              <a:rPr lang="es-PA" dirty="0" smtClean="0"/>
              <a:t>:  una “tabla” que se usa para </a:t>
            </a:r>
            <a:r>
              <a:rPr lang="es-PA" dirty="0" err="1" smtClean="0"/>
              <a:t>prototipaje</a:t>
            </a:r>
            <a:r>
              <a:rPr lang="es-PA" dirty="0" smtClean="0"/>
              <a:t> de circuitos</a:t>
            </a:r>
          </a:p>
          <a:p>
            <a:r>
              <a:rPr lang="es-PA" dirty="0" err="1" smtClean="0"/>
              <a:t>Through-hole</a:t>
            </a:r>
            <a:r>
              <a:rPr lang="es-PA" dirty="0" smtClean="0"/>
              <a:t>:  componentes que usualmente son DIP y que al insertar pasan el espesor de la tarjeta de PCB</a:t>
            </a:r>
          </a:p>
          <a:p>
            <a:r>
              <a:rPr lang="es-PA" dirty="0" smtClean="0"/>
              <a:t>SMT (Tecnología de Montaje Superficial):  componentes que son planos, tienen terminales que no son </a:t>
            </a:r>
            <a:r>
              <a:rPr lang="es-PA" dirty="0" err="1" smtClean="0"/>
              <a:t>thru-hole</a:t>
            </a:r>
            <a:r>
              <a:rPr lang="es-PA" dirty="0" smtClean="0"/>
              <a:t>.</a:t>
            </a:r>
          </a:p>
          <a:p>
            <a:r>
              <a:rPr lang="es-PA" dirty="0" smtClean="0"/>
              <a:t>SOIC:  un circuito integrado SMT que es fácil de montar y tiene pocas terminales</a:t>
            </a:r>
          </a:p>
          <a:p>
            <a:r>
              <a:rPr lang="es-PA" dirty="0" smtClean="0"/>
              <a:t>QFP:  Un circuito integrado que posee en sus cuatro laterales terminales</a:t>
            </a:r>
          </a:p>
          <a:p>
            <a:r>
              <a:rPr lang="es-PA" dirty="0" smtClean="0"/>
              <a:t>BGA:  Un circuito integrado que sus terminales están en el lado inferior y son una matriz de “esferas” (en realidad no son esferas)</a:t>
            </a:r>
          </a:p>
        </p:txBody>
      </p:sp>
    </p:spTree>
    <p:extLst>
      <p:ext uri="{BB962C8B-B14F-4D97-AF65-F5344CB8AC3E}">
        <p14:creationId xmlns:p14="http://schemas.microsoft.com/office/powerpoint/2010/main" val="2321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Data </a:t>
            </a:r>
            <a:r>
              <a:rPr lang="es-PA" dirty="0" err="1" smtClean="0"/>
              <a:t>sheet</a:t>
            </a:r>
            <a:r>
              <a:rPr lang="es-PA" dirty="0" smtClean="0"/>
              <a:t>:  Las especificaciones técnicas de los componentes</a:t>
            </a:r>
          </a:p>
          <a:p>
            <a:r>
              <a:rPr lang="es-PA" dirty="0" smtClean="0"/>
              <a:t>Data </a:t>
            </a:r>
            <a:r>
              <a:rPr lang="es-PA" dirty="0" err="1" smtClean="0"/>
              <a:t>book</a:t>
            </a:r>
            <a:r>
              <a:rPr lang="es-PA" dirty="0" smtClean="0"/>
              <a:t>: colección de </a:t>
            </a:r>
            <a:r>
              <a:rPr lang="es-PA" dirty="0" err="1" smtClean="0"/>
              <a:t>datasheets</a:t>
            </a:r>
            <a:endParaRPr lang="es-PA" dirty="0" smtClean="0"/>
          </a:p>
          <a:p>
            <a:r>
              <a:rPr lang="es-PA" dirty="0" smtClean="0"/>
              <a:t>PDF:  </a:t>
            </a:r>
            <a:r>
              <a:rPr lang="es-PA" dirty="0" err="1" smtClean="0"/>
              <a:t>uds.</a:t>
            </a:r>
            <a:r>
              <a:rPr lang="es-PA" dirty="0" smtClean="0"/>
              <a:t> ya saben que es</a:t>
            </a:r>
          </a:p>
          <a:p>
            <a:endParaRPr lang="es-PA" dirty="0"/>
          </a:p>
          <a:p>
            <a:r>
              <a:rPr lang="es-PA" dirty="0" smtClean="0"/>
              <a:t>Diferentes compuertas AND bajo tecnologías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" y="3897669"/>
            <a:ext cx="7419975" cy="2771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3" y="3911956"/>
            <a:ext cx="460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Vista superior de un DIP</a:t>
            </a:r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Notas:</a:t>
            </a:r>
          </a:p>
          <a:p>
            <a:pPr lvl="1"/>
            <a:r>
              <a:rPr lang="es-PA" dirty="0" smtClean="0"/>
              <a:t>Todo IC necesita </a:t>
            </a:r>
            <a:r>
              <a:rPr lang="es-PA" dirty="0" err="1" smtClean="0"/>
              <a:t>Vcc</a:t>
            </a:r>
            <a:r>
              <a:rPr lang="es-PA" dirty="0" smtClean="0"/>
              <a:t> y GND</a:t>
            </a:r>
          </a:p>
          <a:p>
            <a:pPr lvl="1"/>
            <a:r>
              <a:rPr lang="es-PA" dirty="0" smtClean="0"/>
              <a:t>No polarizar el chip en otro lugar que no sea </a:t>
            </a:r>
            <a:r>
              <a:rPr lang="es-PA" dirty="0" err="1" smtClean="0"/>
              <a:t>Vcc</a:t>
            </a:r>
            <a:r>
              <a:rPr lang="es-PA" dirty="0" smtClean="0"/>
              <a:t>, salvo drivers de motores que si necesitan el voltaje que utilizará para el motor</a:t>
            </a:r>
          </a:p>
          <a:p>
            <a:pPr lvl="1"/>
            <a:r>
              <a:rPr lang="es-PA" dirty="0" smtClean="0"/>
              <a:t>No polarizar otros IC con salidas de su IC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7238" y="990205"/>
            <a:ext cx="1772832" cy="25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Funciones Lógicas y Compuertas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pPr lvl="1"/>
            <a:endParaRPr lang="es-PA" dirty="0"/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2" y="1394875"/>
            <a:ext cx="69723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2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FPGA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2169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La sintaxis son las diferentes palabras reservadas del lenguaje que no se pueden utilizar, en esta caso para realizar un archivo de descripción de hardware</a:t>
            </a:r>
          </a:p>
          <a:p>
            <a:pPr marL="0" indent="0">
              <a:buNone/>
            </a:pPr>
            <a:endParaRPr lang="es-PA" dirty="0" smtClean="0"/>
          </a:p>
          <a:p>
            <a:r>
              <a:rPr lang="es-PA" dirty="0" smtClean="0"/>
              <a:t>Comentarios</a:t>
            </a:r>
          </a:p>
          <a:p>
            <a:pPr lvl="1"/>
            <a:r>
              <a:rPr lang="es-PA" dirty="0" smtClean="0"/>
              <a:t>-- Esto es un comentario válido</a:t>
            </a:r>
          </a:p>
        </p:txBody>
      </p:sp>
    </p:spTree>
    <p:extLst>
      <p:ext uri="{BB962C8B-B14F-4D97-AF65-F5344CB8AC3E}">
        <p14:creationId xmlns:p14="http://schemas.microsoft.com/office/powerpoint/2010/main" val="42415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45291" cy="4195481"/>
          </a:xfrm>
        </p:spPr>
        <p:txBody>
          <a:bodyPr>
            <a:normAutofit/>
          </a:bodyPr>
          <a:lstStyle/>
          <a:p>
            <a:r>
              <a:rPr lang="es-PA" b="1" dirty="0" smtClean="0"/>
              <a:t>Presentar el temario de la Universidad</a:t>
            </a:r>
          </a:p>
          <a:p>
            <a:pPr lvl="1"/>
            <a:r>
              <a:rPr lang="es-PA" b="1" dirty="0" smtClean="0"/>
              <a:t>Preguntas</a:t>
            </a:r>
          </a:p>
          <a:p>
            <a:pPr lvl="1"/>
            <a:r>
              <a:rPr lang="es-PA" b="1" dirty="0" smtClean="0"/>
              <a:t>Cambios</a:t>
            </a:r>
          </a:p>
          <a:p>
            <a:pPr lvl="1"/>
            <a:endParaRPr lang="es-PA" b="1" dirty="0"/>
          </a:p>
          <a:p>
            <a:r>
              <a:rPr lang="es-PA" b="1" dirty="0" smtClean="0"/>
              <a:t>Libros de Referencia</a:t>
            </a:r>
          </a:p>
          <a:p>
            <a:pPr lvl="1"/>
            <a:r>
              <a:rPr lang="es-PA" b="1" dirty="0" smtClean="0"/>
              <a:t>VHDL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err="1" smtClean="0"/>
              <a:t>Verilog</a:t>
            </a:r>
            <a:r>
              <a:rPr lang="es-PA" b="1" dirty="0" smtClean="0"/>
              <a:t> </a:t>
            </a:r>
            <a:r>
              <a:rPr lang="es-PA" b="1" dirty="0" err="1" smtClean="0"/>
              <a:t>By</a:t>
            </a:r>
            <a:r>
              <a:rPr lang="es-PA" b="1" dirty="0" smtClean="0"/>
              <a:t> </a:t>
            </a:r>
            <a:r>
              <a:rPr lang="es-PA" b="1" dirty="0" err="1" smtClean="0"/>
              <a:t>Example</a:t>
            </a:r>
            <a:endParaRPr lang="es-PA" b="1" dirty="0" smtClean="0"/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Electronics</a:t>
            </a:r>
            <a:r>
              <a:rPr lang="es-PA" b="1" dirty="0" smtClean="0"/>
              <a:t> (Robert </a:t>
            </a:r>
            <a:r>
              <a:rPr lang="es-PA" b="1" dirty="0" err="1" smtClean="0"/>
              <a:t>Dueck</a:t>
            </a:r>
            <a:r>
              <a:rPr lang="es-PA" b="1" dirty="0" smtClean="0"/>
              <a:t>)</a:t>
            </a:r>
          </a:p>
          <a:p>
            <a:pPr lvl="1"/>
            <a:r>
              <a:rPr lang="es-PA" b="1" dirty="0" smtClean="0"/>
              <a:t>Digital </a:t>
            </a:r>
            <a:r>
              <a:rPr lang="es-PA" b="1" dirty="0" err="1" smtClean="0"/>
              <a:t>Design</a:t>
            </a:r>
            <a:r>
              <a:rPr lang="es-PA" b="1" dirty="0" smtClean="0"/>
              <a:t> </a:t>
            </a:r>
            <a:r>
              <a:rPr lang="es-PA" b="1" dirty="0" err="1" smtClean="0"/>
              <a:t>with</a:t>
            </a:r>
            <a:r>
              <a:rPr lang="es-PA" b="1" dirty="0" smtClean="0"/>
              <a:t> CPLD </a:t>
            </a:r>
            <a:r>
              <a:rPr lang="es-PA" b="1" dirty="0" err="1" smtClean="0"/>
              <a:t>Applications</a:t>
            </a:r>
            <a:r>
              <a:rPr lang="es-PA" b="1" dirty="0" smtClean="0"/>
              <a:t> and VHDL</a:t>
            </a:r>
          </a:p>
        </p:txBody>
      </p:sp>
    </p:spTree>
    <p:extLst>
      <p:ext uri="{BB962C8B-B14F-4D97-AF65-F5344CB8AC3E}">
        <p14:creationId xmlns:p14="http://schemas.microsoft.com/office/powerpoint/2010/main" val="28208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Nombres válidos:  Los nombres válidos son solamente iniciados en letras</a:t>
            </a:r>
          </a:p>
          <a:p>
            <a:pPr lvl="1"/>
            <a:r>
              <a:rPr lang="es-PA" dirty="0" smtClean="0"/>
              <a:t>No se inicia con números</a:t>
            </a:r>
          </a:p>
          <a:p>
            <a:pPr lvl="1"/>
            <a:r>
              <a:rPr lang="es-PA" dirty="0" smtClean="0"/>
              <a:t>No se inicia con caracteres alfanuméricos</a:t>
            </a:r>
          </a:p>
          <a:p>
            <a:pPr lvl="1"/>
            <a:r>
              <a:rPr lang="es-PA" dirty="0" smtClean="0"/>
              <a:t>No doble subrayado consecutivo</a:t>
            </a:r>
          </a:p>
          <a:p>
            <a:pPr lvl="1"/>
            <a:r>
              <a:rPr lang="es-PA" dirty="0" smtClean="0"/>
              <a:t>No hay espacios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3908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Válidos</a:t>
            </a:r>
          </a:p>
          <a:p>
            <a:pPr lvl="1"/>
            <a:r>
              <a:rPr lang="es-PA" dirty="0"/>
              <a:t>CLK_EN</a:t>
            </a:r>
          </a:p>
          <a:p>
            <a:pPr lvl="1"/>
            <a:r>
              <a:rPr lang="es-PA" dirty="0"/>
              <a:t>Out1</a:t>
            </a:r>
          </a:p>
          <a:p>
            <a:pPr lvl="1"/>
            <a:r>
              <a:rPr lang="es-PA" dirty="0"/>
              <a:t>Address_00</a:t>
            </a:r>
          </a:p>
          <a:p>
            <a:pPr lvl="1"/>
            <a:r>
              <a:rPr lang="es-PA" dirty="0" smtClean="0"/>
              <a:t>IIR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01932" y="4149240"/>
            <a:ext cx="3558803" cy="238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Inválidos</a:t>
            </a:r>
          </a:p>
          <a:p>
            <a:pPr lvl="1"/>
            <a:r>
              <a:rPr lang="es-PA" dirty="0"/>
              <a:t>_ADC0</a:t>
            </a:r>
          </a:p>
          <a:p>
            <a:pPr lvl="1"/>
            <a:r>
              <a:rPr lang="es-PA" dirty="0"/>
              <a:t>K__</a:t>
            </a:r>
            <a:r>
              <a:rPr lang="es-PA" dirty="0" err="1"/>
              <a:t>Temp</a:t>
            </a:r>
            <a:endParaRPr lang="es-PA" dirty="0"/>
          </a:p>
          <a:p>
            <a:pPr lvl="1"/>
            <a:r>
              <a:rPr lang="es-PA" dirty="0" err="1"/>
              <a:t>Fine_Tunning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Mux</a:t>
            </a:r>
            <a:r>
              <a:rPr lang="es-PA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2154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Librerías:  Son una colección de constructores que designadas una ENTIDAD (se hablará mas adelante de esto)</a:t>
            </a:r>
          </a:p>
          <a:p>
            <a:pPr lvl="1"/>
            <a:r>
              <a:rPr lang="es-PA" dirty="0" smtClean="0"/>
              <a:t>Es como un </a:t>
            </a:r>
            <a:r>
              <a:rPr lang="es-PA" dirty="0" err="1" smtClean="0"/>
              <a:t>header</a:t>
            </a:r>
            <a:r>
              <a:rPr lang="es-PA" dirty="0" smtClean="0"/>
              <a:t> file en C (*.h)</a:t>
            </a:r>
          </a:p>
          <a:p>
            <a:r>
              <a:rPr lang="es-PA" dirty="0" smtClean="0"/>
              <a:t>Paquetes:  es una colección de constructores que puede ser usado para definir diferentes entidades</a:t>
            </a:r>
          </a:p>
          <a:p>
            <a:pPr lvl="1"/>
            <a:r>
              <a:rPr lang="es-PA" dirty="0" smtClean="0"/>
              <a:t>Librerías</a:t>
            </a:r>
          </a:p>
          <a:p>
            <a:pPr lvl="2"/>
            <a:r>
              <a:rPr lang="es-PA" dirty="0" smtClean="0"/>
              <a:t>Deben incluirse al inicio de cada archivo de </a:t>
            </a:r>
            <a:r>
              <a:rPr lang="es-PA" dirty="0" err="1" smtClean="0"/>
              <a:t>vhdl</a:t>
            </a:r>
            <a:endParaRPr lang="es-PA" dirty="0" smtClean="0"/>
          </a:p>
          <a:p>
            <a:pPr lvl="2"/>
            <a:r>
              <a:rPr lang="es-PA" dirty="0" smtClean="0"/>
              <a:t>La más común es la IEEE</a:t>
            </a:r>
          </a:p>
          <a:p>
            <a:pPr lvl="1"/>
            <a:r>
              <a:rPr lang="es-PA" dirty="0" smtClean="0"/>
              <a:t>Paquetes</a:t>
            </a:r>
          </a:p>
          <a:p>
            <a:pPr lvl="2"/>
            <a:r>
              <a:rPr lang="es-PA" dirty="0" smtClean="0"/>
              <a:t>El más común es STD_LOGIC_1164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b="1" dirty="0" smtClean="0"/>
              <a:t>LIBRARY</a:t>
            </a:r>
            <a:r>
              <a:rPr lang="es-PA" dirty="0" smtClean="0"/>
              <a:t> IEEE;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USE IEEE.std_logic_1164.ALL;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USE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1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9878095" cy="4906851"/>
          </a:xfrm>
        </p:spPr>
        <p:txBody>
          <a:bodyPr>
            <a:normAutofit/>
          </a:bodyPr>
          <a:lstStyle/>
          <a:p>
            <a:r>
              <a:rPr lang="es-PA" dirty="0" smtClean="0"/>
              <a:t>Use: para acceder a las “opciones” embebidas en el paquete</a:t>
            </a:r>
          </a:p>
          <a:p>
            <a:r>
              <a:rPr lang="es-PA" dirty="0" smtClean="0"/>
              <a:t>Ejemplo:</a:t>
            </a:r>
          </a:p>
          <a:p>
            <a:pPr marL="0" indent="0">
              <a:buNone/>
            </a:pPr>
            <a:r>
              <a:rPr lang="es-PA" dirty="0" smtClean="0"/>
              <a:t>LIBRARY IEEE;</a:t>
            </a:r>
            <a:endParaRPr lang="es-PA" dirty="0"/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IEEE.std_logic_1164.ALL;</a:t>
            </a:r>
          </a:p>
          <a:p>
            <a:pPr marL="0" indent="0">
              <a:buNone/>
            </a:pPr>
            <a:r>
              <a:rPr lang="es-PA" b="1" dirty="0" smtClean="0"/>
              <a:t>USE </a:t>
            </a:r>
            <a:r>
              <a:rPr lang="es-PA" dirty="0" err="1" smtClean="0"/>
              <a:t>IEEE.std_logic_arith.ALL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 smtClean="0"/>
              <a:t>lpm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b="1" dirty="0" smtClean="0"/>
              <a:t>USE</a:t>
            </a:r>
            <a:r>
              <a:rPr lang="es-PA" dirty="0" smtClean="0"/>
              <a:t> </a:t>
            </a:r>
            <a:r>
              <a:rPr lang="es-PA" dirty="0" err="1" smtClean="0"/>
              <a:t>lpm.lpm_components.ALL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1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Entidades y Arquitectura:  se requiere para definir que tipo de sistema estamos diseñando</a:t>
            </a:r>
          </a:p>
          <a:p>
            <a:pPr lvl="1"/>
            <a:r>
              <a:rPr lang="es-PA" dirty="0" smtClean="0"/>
              <a:t>En la entidad se definen las I/O</a:t>
            </a:r>
          </a:p>
          <a:p>
            <a:pPr lvl="1"/>
            <a:r>
              <a:rPr lang="es-PA" dirty="0" smtClean="0"/>
              <a:t>En la arquitectura se define la relación de I/Os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</a:t>
            </a:r>
            <a:r>
              <a:rPr lang="es-PA" dirty="0"/>
              <a:t>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b="1" dirty="0"/>
              <a:t>ARCHITECTURE </a:t>
            </a:r>
            <a:r>
              <a:rPr lang="en-US" dirty="0"/>
              <a:t>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b="1" dirty="0"/>
              <a:t>ENTITY </a:t>
            </a:r>
            <a:r>
              <a:rPr lang="es-PA" dirty="0" smtClean="0"/>
              <a:t>and2gate </a:t>
            </a:r>
            <a:r>
              <a:rPr lang="es-PA" dirty="0"/>
              <a:t>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STD_LOGIC;</a:t>
            </a:r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b="1" dirty="0"/>
              <a:t>ARCHITECTURE</a:t>
            </a:r>
            <a:r>
              <a:rPr lang="en-US" dirty="0"/>
              <a:t>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77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Generic</a:t>
            </a:r>
            <a:r>
              <a:rPr lang="es-PA" dirty="0" smtClean="0"/>
              <a:t>:  pasar ciertos parámetros en el diseño sin necesidad de definirlo como I/O</a:t>
            </a:r>
          </a:p>
          <a:p>
            <a:pPr lvl="1"/>
            <a:r>
              <a:rPr lang="es-PA" dirty="0" smtClean="0"/>
              <a:t>Si queremos cambiar el tamaño del bus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b="1" dirty="0"/>
              <a:t>GENERIC</a:t>
            </a:r>
            <a:r>
              <a:rPr lang="es-PA" dirty="0"/>
              <a:t>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3139179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b="1" dirty="0" smtClean="0"/>
              <a:t>GENERIC (</a:t>
            </a:r>
          </a:p>
          <a:p>
            <a:pPr marL="0" indent="0">
              <a:buNone/>
            </a:pPr>
            <a:r>
              <a:rPr lang="es-PA" b="1" dirty="0" smtClean="0"/>
              <a:t>    N : INTEGER := 3</a:t>
            </a:r>
            <a:endParaRPr lang="es-PA" b="1" dirty="0"/>
          </a:p>
          <a:p>
            <a:pPr marL="0" indent="0">
              <a:buNone/>
            </a:pPr>
            <a:r>
              <a:rPr lang="es-PA" b="1" dirty="0" smtClean="0"/>
              <a:t>);</a:t>
            </a:r>
            <a:endParaRPr lang="es-PA" b="1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41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downto</a:t>
            </a:r>
            <a:r>
              <a:rPr lang="es-PA" dirty="0" smtClean="0"/>
              <a:t>: para definir la cantidad de variaciones de un vector, por lo general</a:t>
            </a:r>
          </a:p>
          <a:p>
            <a:pPr lvl="1"/>
            <a:r>
              <a:rPr lang="es-PA" dirty="0" smtClean="0"/>
              <a:t>Si la señal o entrada varía de </a:t>
            </a:r>
            <a:r>
              <a:rPr lang="es-PA" dirty="0" err="1" smtClean="0"/>
              <a:t>p.e</a:t>
            </a:r>
            <a:r>
              <a:rPr lang="es-PA" dirty="0" smtClean="0"/>
              <a:t>. 31 a 0 (numéricamente)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62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begin</a:t>
            </a:r>
            <a:r>
              <a:rPr lang="es-PA" dirty="0" smtClean="0"/>
              <a:t>/</a:t>
            </a:r>
            <a:r>
              <a:rPr lang="es-PA" dirty="0" err="1" smtClean="0"/>
              <a:t>end</a:t>
            </a:r>
            <a:r>
              <a:rPr lang="es-PA" dirty="0" smtClean="0"/>
              <a:t>: todo lo que quede debajo de ella es la arquitectura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46111" y="3193960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b="1" dirty="0"/>
              <a:t>END</a:t>
            </a:r>
            <a:r>
              <a:rPr lang="es-PA" dirty="0"/>
              <a:t> a;</a:t>
            </a:r>
            <a:endParaRPr lang="es-PA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55238" y="2517733"/>
            <a:ext cx="4572001" cy="41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b="1" dirty="0"/>
              <a:t>BEGIN</a:t>
            </a:r>
          </a:p>
          <a:p>
            <a:pPr marL="0" indent="0">
              <a:buNone/>
            </a:pPr>
            <a:r>
              <a:rPr lang="en-US" dirty="0"/>
              <a:t>y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b="1" dirty="0"/>
              <a:t>END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25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err="1" smtClean="0"/>
              <a:t>Map</a:t>
            </a:r>
            <a:r>
              <a:rPr lang="es-PA" dirty="0" smtClean="0"/>
              <a:t>:  si se tiene programáticamente un archivo VHD dentro de otro y se requiere utilizar, esta instrucción mapea entradas y salidas de las diferentes arquitecturas</a:t>
            </a:r>
          </a:p>
          <a:p>
            <a:pPr lvl="1"/>
            <a:r>
              <a:rPr lang="es-PA" dirty="0" smtClean="0"/>
              <a:t>Para hacer “</a:t>
            </a:r>
            <a:r>
              <a:rPr lang="es-PA" dirty="0" err="1" smtClean="0"/>
              <a:t>instantiation</a:t>
            </a:r>
            <a:r>
              <a:rPr lang="es-PA" dirty="0" smtClean="0"/>
              <a:t>”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03919" y="2837833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__</a:t>
            </a:r>
            <a:r>
              <a:rPr lang="es-PA" dirty="0" err="1"/>
              <a:t>entity_name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GENERIC(define </a:t>
            </a:r>
            <a:r>
              <a:rPr lang="es-PA" dirty="0" err="1"/>
              <a:t>parameters</a:t>
            </a:r>
            <a:r>
              <a:rPr lang="es-PA" dirty="0"/>
              <a:t>);</a:t>
            </a:r>
          </a:p>
          <a:p>
            <a:pPr marL="0" indent="0">
              <a:buNone/>
            </a:pPr>
            <a:r>
              <a:rPr lang="es-PA" dirty="0"/>
              <a:t>PORT(define inputs and outputs);</a:t>
            </a:r>
          </a:p>
          <a:p>
            <a:pPr marL="0" indent="0">
              <a:buNone/>
            </a:pPr>
            <a:r>
              <a:rPr lang="es-PA" dirty="0"/>
              <a:t>END __</a:t>
            </a:r>
            <a:r>
              <a:rPr lang="es-PA" dirty="0" err="1"/>
              <a:t>entity_name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n-US" dirty="0"/>
              <a:t>ARCHITECTURE a OF __</a:t>
            </a:r>
            <a:r>
              <a:rPr lang="en-US" dirty="0" err="1"/>
              <a:t>entity_name</a:t>
            </a:r>
            <a:r>
              <a:rPr lang="en-US" dirty="0"/>
              <a:t> IS</a:t>
            </a:r>
          </a:p>
          <a:p>
            <a:pPr marL="0" indent="0">
              <a:buNone/>
            </a:pPr>
            <a:r>
              <a:rPr lang="es-PA" dirty="0"/>
              <a:t>SIGNAL and COMPONENT </a:t>
            </a:r>
            <a:r>
              <a:rPr lang="es-PA" dirty="0" err="1"/>
              <a:t>declarations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b="1" dirty="0" smtClean="0"/>
              <a:t>MAP</a:t>
            </a:r>
            <a:endParaRPr lang="es-PA" b="1" dirty="0"/>
          </a:p>
          <a:p>
            <a:pPr marL="0" indent="0">
              <a:buNone/>
            </a:pPr>
            <a:r>
              <a:rPr lang="es-PA" dirty="0" err="1"/>
              <a:t>statements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66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622738"/>
            <a:ext cx="4360468" cy="4327125"/>
          </a:xfrm>
        </p:spPr>
        <p:txBody>
          <a:bodyPr>
            <a:normAutofit/>
          </a:bodyPr>
          <a:lstStyle/>
          <a:p>
            <a:r>
              <a:rPr lang="es-PA" dirty="0" smtClean="0"/>
              <a:t>Asignación</a:t>
            </a:r>
          </a:p>
          <a:p>
            <a:pPr lvl="1"/>
            <a:r>
              <a:rPr lang="es-PA" dirty="0" smtClean="0"/>
              <a:t>Para realizar designaciones entre señales, entradas y salidas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07843" y="1840118"/>
            <a:ext cx="5558823" cy="4687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-- And </a:t>
            </a:r>
            <a:r>
              <a:rPr lang="es-PA" dirty="0" err="1" smtClean="0"/>
              <a:t>Gate</a:t>
            </a:r>
            <a:r>
              <a:rPr lang="es-PA" dirty="0" smtClean="0"/>
              <a:t> </a:t>
            </a:r>
            <a:r>
              <a:rPr lang="es-PA" dirty="0" err="1" smtClean="0"/>
              <a:t>Example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smtClean="0"/>
              <a:t>and2gate IS</a:t>
            </a:r>
          </a:p>
          <a:p>
            <a:pPr marL="0" indent="0">
              <a:buNone/>
            </a:pPr>
            <a:r>
              <a:rPr lang="es-PA" dirty="0" smtClean="0"/>
              <a:t>GENERIC (</a:t>
            </a:r>
          </a:p>
          <a:p>
            <a:pPr marL="0" indent="0">
              <a:buNone/>
            </a:pPr>
            <a:r>
              <a:rPr lang="es-PA" dirty="0" smtClean="0"/>
              <a:t>    N : INTEGER := 3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a, </a:t>
            </a:r>
            <a:r>
              <a:rPr lang="es-PA" dirty="0" smtClean="0"/>
              <a:t>b: </a:t>
            </a:r>
            <a:r>
              <a:rPr lang="es-PA" dirty="0"/>
              <a:t>IN </a:t>
            </a:r>
            <a:r>
              <a:rPr lang="es-PA" dirty="0" smtClean="0"/>
              <a:t>STD_LOGIC_VECTOR(N </a:t>
            </a:r>
            <a:r>
              <a:rPr lang="es-PA" b="1" dirty="0" smtClean="0"/>
              <a:t>DOWNTO</a:t>
            </a:r>
            <a:r>
              <a:rPr lang="es-PA" dirty="0" smtClean="0"/>
              <a:t> 0);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y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smtClean="0"/>
              <a:t>and2gate;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</a:t>
            </a:r>
            <a:r>
              <a:rPr lang="en-US" dirty="0" smtClean="0"/>
              <a:t>behavioral </a:t>
            </a:r>
            <a:r>
              <a:rPr lang="en-US" dirty="0"/>
              <a:t>OF </a:t>
            </a:r>
            <a:r>
              <a:rPr lang="en-US" dirty="0" smtClean="0"/>
              <a:t>and2gate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y</a:t>
            </a:r>
            <a:r>
              <a:rPr lang="en-US" b="1" dirty="0"/>
              <a:t> &lt;= </a:t>
            </a:r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</a:t>
            </a:r>
            <a:r>
              <a:rPr lang="es-PA" b="1" dirty="0"/>
              <a:t> </a:t>
            </a:r>
            <a:r>
              <a:rPr lang="es-PA" dirty="0" err="1" smtClean="0"/>
              <a:t>behavioral</a:t>
            </a:r>
            <a:r>
              <a:rPr lang="es-PA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59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Puertos:  es la conexión física de entradas y salidas </a:t>
            </a:r>
          </a:p>
          <a:p>
            <a:pPr lvl="1"/>
            <a:r>
              <a:rPr lang="es-PA" dirty="0" smtClean="0"/>
              <a:t>IN, OUT, INOUT (Bidireccional), BUFFER (con retroalimentación de la entrada)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20801" y="3116686"/>
            <a:ext cx="4572001" cy="349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ENTITY </a:t>
            </a:r>
            <a:r>
              <a:rPr lang="es-PA" dirty="0" err="1"/>
              <a:t>mux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/>
              <a:t>s1, s0 : IN STD_LOGIC;</a:t>
            </a:r>
          </a:p>
          <a:p>
            <a:pPr marL="0" indent="0">
              <a:buNone/>
            </a:pPr>
            <a:r>
              <a:rPr lang="es-PA" dirty="0"/>
              <a:t>y0, y1, y2, y3 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mux</a:t>
            </a:r>
            <a:r>
              <a:rPr lang="es-PA" dirty="0"/>
              <a:t>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283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uso</a:t>
            </a:r>
            <a:r>
              <a:rPr lang="en-US" dirty="0" smtClean="0"/>
              <a:t> de FPGAs</a:t>
            </a:r>
          </a:p>
          <a:p>
            <a:r>
              <a:rPr lang="es-PA" dirty="0" smtClean="0"/>
              <a:t>Adquirir los conocimientos básicos para el uso de descripción de hardware</a:t>
            </a:r>
            <a:endParaRPr lang="en-US" dirty="0" smtClean="0"/>
          </a:p>
          <a:p>
            <a:r>
              <a:rPr lang="en-US" dirty="0" err="1" smtClean="0"/>
              <a:t>Llevar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control digital a la </a:t>
            </a:r>
            <a:r>
              <a:rPr lang="en-US" dirty="0" err="1" smtClean="0"/>
              <a:t>práctica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Señales y variables</a:t>
            </a:r>
          </a:p>
          <a:p>
            <a:pPr lvl="1"/>
            <a:r>
              <a:rPr lang="es-PA" dirty="0" smtClean="0"/>
              <a:t>Señales:  son los cables que van internamente entre los elementos lógicos (no son las I/O del sistema)</a:t>
            </a:r>
          </a:p>
          <a:p>
            <a:pPr lvl="2"/>
            <a:r>
              <a:rPr lang="es-PA" dirty="0" smtClean="0"/>
              <a:t>Se declaran antes de la sentencia BEGIN</a:t>
            </a:r>
          </a:p>
          <a:p>
            <a:pPr lvl="2"/>
            <a:r>
              <a:rPr lang="es-PA" dirty="0" smtClean="0"/>
              <a:t>El valor es asignado mediante &lt;=</a:t>
            </a:r>
          </a:p>
          <a:p>
            <a:pPr lvl="1"/>
            <a:endParaRPr lang="es-PA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18548" y="3023268"/>
            <a:ext cx="5779364" cy="360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ARCHITECTURE a OF design4 IS</a:t>
            </a:r>
          </a:p>
          <a:p>
            <a:pPr marL="0" indent="0">
              <a:buNone/>
            </a:pPr>
            <a:r>
              <a:rPr lang="en-US" dirty="0"/>
              <a:t>SIGNAL connect : STD_LOGIC_VECTOR ( 7 </a:t>
            </a:r>
            <a:r>
              <a:rPr lang="en-US" dirty="0" err="1"/>
              <a:t>downto</a:t>
            </a:r>
            <a:r>
              <a:rPr lang="en-US" dirty="0"/>
              <a:t> 0);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s-PA" dirty="0"/>
              <a:t>PROCESS </a:t>
            </a:r>
            <a:r>
              <a:rPr lang="es-PA" dirty="0" err="1"/>
              <a:t>check</a:t>
            </a:r>
            <a:r>
              <a:rPr lang="es-PA" dirty="0"/>
              <a:t> IS</a:t>
            </a:r>
          </a:p>
          <a:p>
            <a:pPr marL="0" indent="0">
              <a:buNone/>
            </a:pPr>
            <a:r>
              <a:rPr lang="en-US" dirty="0"/>
              <a:t>VARIABLE count : INTEGER RANGE 0 TO 255;</a:t>
            </a:r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clock’EVENT</a:t>
            </a:r>
            <a:r>
              <a:rPr lang="en-US" dirty="0"/>
              <a:t> and clock = ‘1’) THEN</a:t>
            </a:r>
          </a:p>
          <a:p>
            <a:pPr marL="0" indent="0">
              <a:buNone/>
            </a:pPr>
            <a:r>
              <a:rPr lang="en-US" dirty="0"/>
              <a:t>count := count + 1; —— Variable assignment statement</a:t>
            </a:r>
          </a:p>
          <a:p>
            <a:pPr marL="0" indent="0">
              <a:buNone/>
            </a:pPr>
            <a:r>
              <a:rPr lang="es-PA" dirty="0"/>
              <a:t>END IF;</a:t>
            </a:r>
          </a:p>
          <a:p>
            <a:pPr marL="0" indent="0">
              <a:buNone/>
            </a:pPr>
            <a:r>
              <a:rPr lang="es-PA" dirty="0"/>
              <a:t>END PROCESS;</a:t>
            </a:r>
          </a:p>
          <a:p>
            <a:pPr marL="0" indent="0">
              <a:buNone/>
            </a:pPr>
            <a:r>
              <a:rPr lang="en-US" dirty="0"/>
              <a:t>connect &lt;= a and b; —— Signal assignment statement</a:t>
            </a:r>
          </a:p>
          <a:p>
            <a:pPr marL="0" indent="0">
              <a:buNone/>
            </a:pPr>
            <a:r>
              <a:rPr lang="es-PA" dirty="0"/>
              <a:t>END a;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7065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6627679" cy="432712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Librerías estándares y paquetes</a:t>
            </a:r>
          </a:p>
          <a:p>
            <a:pPr lvl="1"/>
            <a:r>
              <a:rPr lang="es-PA" dirty="0" smtClean="0"/>
              <a:t>IEEE.STD_LOGIC</a:t>
            </a:r>
          </a:p>
          <a:p>
            <a:pPr lvl="1"/>
            <a:r>
              <a:rPr lang="es-PA" dirty="0" smtClean="0"/>
              <a:t>IEEE.STD_LOGIC_1164</a:t>
            </a:r>
          </a:p>
          <a:p>
            <a:pPr lvl="1"/>
            <a:r>
              <a:rPr lang="es-PA" dirty="0" smtClean="0"/>
              <a:t>IEEE.STD_LOGIC_VECTOR</a:t>
            </a:r>
          </a:p>
          <a:p>
            <a:pPr lvl="1"/>
            <a:r>
              <a:rPr lang="es-PA" dirty="0" smtClean="0"/>
              <a:t>IEEE.MATH_REAL</a:t>
            </a:r>
          </a:p>
          <a:p>
            <a:pPr lvl="1"/>
            <a:r>
              <a:rPr lang="es-PA" dirty="0" smtClean="0"/>
              <a:t>IEEE.NUMERIC_STANDARD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Soporta lo común: AND, OR, NOT, XOR, </a:t>
            </a:r>
            <a:r>
              <a:rPr lang="es-PA" dirty="0" err="1"/>
              <a:t>etc</a:t>
            </a:r>
            <a:endParaRPr lang="es-PA" dirty="0"/>
          </a:p>
          <a:p>
            <a:pPr lvl="1"/>
            <a:r>
              <a:rPr lang="es-PA" dirty="0" smtClean="0"/>
              <a:t>RISING_EDGE, FALLING_EDGE</a:t>
            </a:r>
          </a:p>
          <a:p>
            <a:pPr lvl="1"/>
            <a:r>
              <a:rPr lang="es-PA" dirty="0" smtClean="0"/>
              <a:t>CEIL, FLOOR</a:t>
            </a:r>
          </a:p>
          <a:p>
            <a:pPr lvl="1"/>
            <a:r>
              <a:rPr lang="es-PA" dirty="0" smtClean="0"/>
              <a:t>INTEGER, REAL</a:t>
            </a:r>
          </a:p>
          <a:p>
            <a:pPr lvl="1"/>
            <a:r>
              <a:rPr lang="es-PA" dirty="0" smtClean="0"/>
              <a:t>MOD, REM, +, -, *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0687" y="185324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bit.ly/2APy7DZ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Tipos:  son los diferentes valores que puede adquirir una señal o variable</a:t>
            </a:r>
          </a:p>
          <a:p>
            <a:pPr lvl="1"/>
            <a:r>
              <a:rPr lang="es-PA" dirty="0" smtClean="0"/>
              <a:t>Una señal bit = 1 </a:t>
            </a:r>
            <a:r>
              <a:rPr lang="es-PA" dirty="0" err="1" smtClean="0"/>
              <a:t>ó</a:t>
            </a:r>
            <a:r>
              <a:rPr lang="es-PA" dirty="0" smtClean="0"/>
              <a:t> 0</a:t>
            </a:r>
          </a:p>
          <a:p>
            <a:pPr lvl="1"/>
            <a:r>
              <a:rPr lang="es-PA" dirty="0" smtClean="0"/>
              <a:t>Una señal de enteros depende del rango, </a:t>
            </a:r>
            <a:r>
              <a:rPr lang="es-PA" dirty="0" err="1" smtClean="0"/>
              <a:t>p.e</a:t>
            </a:r>
            <a:r>
              <a:rPr lang="es-PA" dirty="0" smtClean="0"/>
              <a:t> 8-bit de 0 a 255 si son sin signo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3300613"/>
            <a:ext cx="75533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Tipos… STD_LOGIC.  También llamada IEEE STD.1164 de lógica </a:t>
            </a:r>
            <a:r>
              <a:rPr lang="es-PA" dirty="0" err="1" smtClean="0"/>
              <a:t>multivalor</a:t>
            </a:r>
            <a:endParaRPr lang="es-PA" dirty="0" smtClean="0"/>
          </a:p>
          <a:p>
            <a:pPr lvl="1"/>
            <a:r>
              <a:rPr lang="es-PA" dirty="0" smtClean="0"/>
              <a:t>Sirven para forzar niveles</a:t>
            </a:r>
          </a:p>
          <a:p>
            <a:pPr lvl="1"/>
            <a:r>
              <a:rPr lang="es-PA" dirty="0" smtClean="0"/>
              <a:t>Una señal </a:t>
            </a:r>
            <a:r>
              <a:rPr lang="es-PA" dirty="0" err="1" smtClean="0"/>
              <a:t>Weak</a:t>
            </a:r>
            <a:r>
              <a:rPr lang="es-PA" dirty="0" smtClean="0"/>
              <a:t> equivale a un </a:t>
            </a:r>
            <a:r>
              <a:rPr lang="es-PA" dirty="0" err="1" smtClean="0"/>
              <a:t>pull</a:t>
            </a:r>
            <a:r>
              <a:rPr lang="es-PA" dirty="0" smtClean="0"/>
              <a:t>-up o </a:t>
            </a:r>
            <a:r>
              <a:rPr lang="es-PA" dirty="0" err="1" smtClean="0"/>
              <a:t>pull-down</a:t>
            </a:r>
            <a:endParaRPr lang="es-PA" dirty="0" smtClean="0"/>
          </a:p>
          <a:p>
            <a:pPr lvl="1"/>
            <a:r>
              <a:rPr lang="es-PA" dirty="0" smtClean="0"/>
              <a:t>La mayoría de los casos un ‘1’ ‘0’ ‘Z’ o ‘X’ es suficiente</a:t>
            </a:r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57881" y="3412901"/>
            <a:ext cx="3500886" cy="341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‘U’, —— </a:t>
            </a:r>
            <a:r>
              <a:rPr lang="es-PA" dirty="0" err="1"/>
              <a:t>Uninitialized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‘X’, —— </a:t>
            </a:r>
            <a:r>
              <a:rPr lang="es-PA" dirty="0" err="1"/>
              <a:t>Forcing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‘0’, —— </a:t>
            </a:r>
            <a:r>
              <a:rPr lang="es-PA" dirty="0" err="1"/>
              <a:t>Forcing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‘1’, —— </a:t>
            </a:r>
            <a:r>
              <a:rPr lang="es-PA" dirty="0" err="1"/>
              <a:t>Forcing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‘Z’, —— High </a:t>
            </a:r>
            <a:r>
              <a:rPr lang="es-PA" dirty="0" err="1"/>
              <a:t>Impedance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‘W’, —— </a:t>
            </a:r>
            <a:r>
              <a:rPr lang="es-PA" dirty="0" err="1"/>
              <a:t>Weak</a:t>
            </a:r>
            <a:r>
              <a:rPr lang="es-PA" dirty="0"/>
              <a:t> </a:t>
            </a:r>
            <a:r>
              <a:rPr lang="es-PA" dirty="0" err="1"/>
              <a:t>Unknown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‘L’, —— </a:t>
            </a:r>
            <a:r>
              <a:rPr lang="es-PA" dirty="0" err="1"/>
              <a:t>Weak</a:t>
            </a:r>
            <a:r>
              <a:rPr lang="es-PA" dirty="0"/>
              <a:t> 0</a:t>
            </a:r>
          </a:p>
          <a:p>
            <a:pPr marL="0" indent="0">
              <a:buNone/>
            </a:pPr>
            <a:r>
              <a:rPr lang="es-PA" dirty="0"/>
              <a:t>‘H’, —— </a:t>
            </a:r>
            <a:r>
              <a:rPr lang="es-PA" dirty="0" err="1"/>
              <a:t>Weak</a:t>
            </a:r>
            <a:r>
              <a:rPr lang="es-PA" dirty="0"/>
              <a:t> 1</a:t>
            </a:r>
          </a:p>
          <a:p>
            <a:pPr marL="0" indent="0">
              <a:buNone/>
            </a:pPr>
            <a:r>
              <a:rPr lang="es-PA" dirty="0"/>
              <a:t>‘-’, —— </a:t>
            </a:r>
            <a:r>
              <a:rPr lang="es-PA" dirty="0" err="1"/>
              <a:t>Don’t</a:t>
            </a:r>
            <a:r>
              <a:rPr lang="es-PA" dirty="0"/>
              <a:t> </a:t>
            </a:r>
            <a:r>
              <a:rPr lang="es-PA" dirty="0" err="1"/>
              <a:t>care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52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5" y="1622738"/>
            <a:ext cx="10818253" cy="1790163"/>
          </a:xfrm>
        </p:spPr>
        <p:txBody>
          <a:bodyPr>
            <a:normAutofit/>
          </a:bodyPr>
          <a:lstStyle/>
          <a:p>
            <a:r>
              <a:rPr lang="es-PA" dirty="0" smtClean="0"/>
              <a:t>Enumeraciones:  son consecutivos de palabras, generalmente la primera es 0 (en otros lenguajes)</a:t>
            </a:r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039414" y="3010389"/>
            <a:ext cx="7617854" cy="14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TYPE STATE_TYPE IS (idle, start, pulse, read);</a:t>
            </a:r>
          </a:p>
          <a:p>
            <a:pPr marL="0" indent="0">
              <a:buNone/>
            </a:pPr>
            <a:r>
              <a:rPr lang="es-PA" dirty="0"/>
              <a:t>SIGNAL </a:t>
            </a:r>
            <a:r>
              <a:rPr lang="es-PA" dirty="0" err="1"/>
              <a:t>state</a:t>
            </a:r>
            <a:r>
              <a:rPr lang="es-PA" dirty="0"/>
              <a:t>: STATE_TYPE;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968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5016057"/>
          </a:xfrm>
        </p:spPr>
        <p:txBody>
          <a:bodyPr>
            <a:normAutofit/>
          </a:bodyPr>
          <a:lstStyle/>
          <a:p>
            <a:r>
              <a:rPr lang="es-PA" dirty="0" smtClean="0"/>
              <a:t>Ejemplo de señales</a:t>
            </a:r>
          </a:p>
          <a:p>
            <a:endParaRPr lang="es-PA" dirty="0"/>
          </a:p>
          <a:p>
            <a:pPr marL="0" indent="0">
              <a:buNone/>
            </a:pPr>
            <a:r>
              <a:rPr lang="es-PA" dirty="0" smtClean="0"/>
              <a:t>-- Para lógica estándar será: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s0 : </a:t>
            </a:r>
            <a:r>
              <a:rPr lang="es-PA" dirty="0" err="1" smtClean="0"/>
              <a:t>std_logic</a:t>
            </a:r>
            <a:r>
              <a:rPr lang="es-PA" dirty="0" smtClean="0"/>
              <a:t> := ‘1’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s1 : </a:t>
            </a:r>
            <a:r>
              <a:rPr lang="es-PA" dirty="0" err="1" smtClean="0"/>
              <a:t>std_logic</a:t>
            </a:r>
            <a:r>
              <a:rPr lang="es-PA" dirty="0" smtClean="0"/>
              <a:t> := ‘W’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-- Para vector:</a:t>
            </a:r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s2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0);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s3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“000”</a:t>
            </a:r>
            <a:endParaRPr lang="es-PA" dirty="0"/>
          </a:p>
          <a:p>
            <a:pPr marL="0" indent="0">
              <a:buNone/>
            </a:pPr>
            <a:r>
              <a:rPr lang="es-PA" dirty="0" err="1" smtClean="0"/>
              <a:t>signal</a:t>
            </a:r>
            <a:r>
              <a:rPr lang="es-PA" dirty="0" smtClean="0"/>
              <a:t> s4 : </a:t>
            </a:r>
            <a:r>
              <a:rPr lang="es-PA" dirty="0" err="1" smtClean="0"/>
              <a:t>std_logic_vector</a:t>
            </a:r>
            <a:r>
              <a:rPr lang="es-PA" dirty="0" smtClean="0"/>
              <a:t>(3 </a:t>
            </a:r>
            <a:r>
              <a:rPr lang="es-PA" dirty="0" err="1" smtClean="0"/>
              <a:t>downto</a:t>
            </a:r>
            <a:r>
              <a:rPr lang="es-PA" dirty="0" smtClean="0"/>
              <a:t> 0) := (</a:t>
            </a:r>
            <a:r>
              <a:rPr lang="es-PA" dirty="0" err="1" smtClean="0"/>
              <a:t>others</a:t>
            </a:r>
            <a:r>
              <a:rPr lang="es-PA" dirty="0" smtClean="0"/>
              <a:t> =&gt; ‘1’);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553194" y="2737556"/>
            <a:ext cx="4045907" cy="2097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asignaciones</a:t>
            </a:r>
          </a:p>
          <a:p>
            <a:pPr marL="0" indent="0">
              <a:buNone/>
            </a:pPr>
            <a:r>
              <a:rPr lang="es-PA" dirty="0"/>
              <a:t>s2(1) &lt;= s3(2</a:t>
            </a:r>
            <a:r>
              <a:rPr lang="es-PA" dirty="0" smtClean="0"/>
              <a:t>);</a:t>
            </a:r>
          </a:p>
          <a:p>
            <a:pPr marL="0" indent="0">
              <a:buNone/>
            </a:pPr>
            <a:r>
              <a:rPr lang="es-PA" dirty="0" smtClean="0"/>
              <a:t>s3 &lt;= s4;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268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619421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sin signo o con signo</a:t>
            </a:r>
          </a:p>
          <a:p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46111" y="2088388"/>
            <a:ext cx="7692392" cy="224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sin 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23;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/>
              <a:t>unsigned</a:t>
            </a:r>
            <a:r>
              <a:rPr lang="es-PA" dirty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+ 1;</a:t>
            </a:r>
          </a:p>
          <a:p>
            <a:pPr marL="0" indent="0">
              <a:buNone/>
            </a:pP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6110" y="4335137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leds1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</a:t>
            </a:r>
            <a:r>
              <a:rPr lang="es-PA" dirty="0" smtClean="0"/>
              <a:t>-7;  --- lo mismo a “11001”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leds2 : </a:t>
            </a:r>
            <a:r>
              <a:rPr lang="es-PA" dirty="0" err="1" smtClean="0"/>
              <a:t>signed</a:t>
            </a:r>
            <a:r>
              <a:rPr lang="es-PA" dirty="0" smtClean="0"/>
              <a:t>(4 </a:t>
            </a:r>
            <a:r>
              <a:rPr lang="es-PA" dirty="0" err="1"/>
              <a:t>downto</a:t>
            </a:r>
            <a:r>
              <a:rPr lang="es-PA" dirty="0"/>
              <a:t> 0) := (</a:t>
            </a:r>
            <a:r>
              <a:rPr lang="es-PA" dirty="0" err="1"/>
              <a:t>others</a:t>
            </a:r>
            <a:r>
              <a:rPr lang="es-PA" dirty="0"/>
              <a:t> =&gt; </a:t>
            </a:r>
            <a:r>
              <a:rPr lang="es-PA" dirty="0" smtClean="0"/>
              <a:t>‘0’);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/>
              <a:t>leds1 &lt;= (</a:t>
            </a:r>
            <a:r>
              <a:rPr lang="es-PA" dirty="0" err="1"/>
              <a:t>others</a:t>
            </a:r>
            <a:r>
              <a:rPr lang="es-PA" dirty="0"/>
              <a:t> =&gt; ‘1’);</a:t>
            </a:r>
          </a:p>
          <a:p>
            <a:pPr marL="0" indent="0">
              <a:buNone/>
            </a:pPr>
            <a:r>
              <a:rPr lang="es-PA" dirty="0"/>
              <a:t>leds2 &lt;= leds1 </a:t>
            </a:r>
            <a:r>
              <a:rPr lang="es-PA" dirty="0" smtClean="0"/>
              <a:t>- </a:t>
            </a:r>
            <a:r>
              <a:rPr lang="es-PA" dirty="0"/>
              <a:t>1;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93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smtClean="0"/>
              <a:t>Cuando son enteros </a:t>
            </a:r>
          </a:p>
          <a:p>
            <a:pPr lvl="1"/>
            <a:r>
              <a:rPr lang="es-PA" dirty="0" smtClean="0"/>
              <a:t>Generalmente son de 32 bits </a:t>
            </a:r>
          </a:p>
          <a:p>
            <a:pPr lvl="2"/>
            <a:r>
              <a:rPr lang="es-PA" dirty="0" smtClean="0"/>
              <a:t>Sin signo = -2 147 483 647 a +2 147 483 647</a:t>
            </a:r>
          </a:p>
          <a:p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58428" y="2886651"/>
            <a:ext cx="8547993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/>
              <a:t>-- </a:t>
            </a:r>
            <a:r>
              <a:rPr lang="es-PA" dirty="0" smtClean="0"/>
              <a:t>con </a:t>
            </a:r>
            <a:r>
              <a:rPr lang="es-PA" dirty="0"/>
              <a:t>signo:</a:t>
            </a:r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counter1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255 := 0;  </a:t>
            </a:r>
            <a:endParaRPr lang="es-PA" dirty="0"/>
          </a:p>
          <a:p>
            <a:pPr marL="0" indent="0">
              <a:buNone/>
            </a:pPr>
            <a:r>
              <a:rPr lang="es-PA" dirty="0" err="1"/>
              <a:t>signal</a:t>
            </a:r>
            <a:r>
              <a:rPr lang="es-PA" dirty="0"/>
              <a:t> </a:t>
            </a:r>
            <a:r>
              <a:rPr lang="es-PA" dirty="0" smtClean="0"/>
              <a:t>counter2 </a:t>
            </a:r>
            <a:r>
              <a:rPr lang="es-PA" dirty="0"/>
              <a:t>: </a:t>
            </a:r>
            <a:r>
              <a:rPr lang="es-PA" dirty="0" err="1" smtClean="0"/>
              <a:t>integer</a:t>
            </a:r>
            <a:r>
              <a:rPr lang="es-PA" dirty="0" smtClean="0"/>
              <a:t> </a:t>
            </a:r>
            <a:r>
              <a:rPr lang="es-PA" dirty="0" err="1" smtClean="0"/>
              <a:t>range</a:t>
            </a:r>
            <a:r>
              <a:rPr lang="es-PA" dirty="0" smtClean="0"/>
              <a:t> 0 to 65535 </a:t>
            </a:r>
            <a:r>
              <a:rPr lang="es-PA" dirty="0"/>
              <a:t>:= </a:t>
            </a:r>
            <a:r>
              <a:rPr lang="es-PA" dirty="0" smtClean="0"/>
              <a:t>300;</a:t>
            </a:r>
            <a:endParaRPr lang="es-PA" dirty="0"/>
          </a:p>
          <a:p>
            <a:pPr marL="0" indent="0">
              <a:buNone/>
            </a:pPr>
            <a:endParaRPr lang="es-PA" dirty="0"/>
          </a:p>
          <a:p>
            <a:pPr marL="0" indent="0">
              <a:buNone/>
            </a:pPr>
            <a:r>
              <a:rPr lang="es-PA" dirty="0" smtClean="0"/>
              <a:t>counter1 &lt;= 4;</a:t>
            </a:r>
          </a:p>
          <a:p>
            <a:pPr marL="0" indent="0">
              <a:buNone/>
            </a:pPr>
            <a:r>
              <a:rPr lang="es-PA" dirty="0" smtClean="0"/>
              <a:t>counter2 &lt;= </a:t>
            </a:r>
            <a:r>
              <a:rPr lang="es-PA" dirty="0" err="1" smtClean="0"/>
              <a:t>counter</a:t>
            </a:r>
            <a:r>
              <a:rPr lang="es-PA" dirty="0" smtClean="0"/>
              <a:t> 1 + 25;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500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97033" y="2886651"/>
            <a:ext cx="5682981" cy="230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Sintaxis</a:t>
            </a:r>
          </a:p>
          <a:p>
            <a:pPr marL="0" indent="0">
              <a:buNone/>
            </a:pP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señal &lt;= expresión1 </a:t>
            </a:r>
            <a:r>
              <a:rPr lang="es-PA" b="1" dirty="0" err="1" smtClean="0"/>
              <a:t>when</a:t>
            </a:r>
            <a:r>
              <a:rPr lang="es-PA" b="1" dirty="0" smtClean="0"/>
              <a:t> </a:t>
            </a:r>
            <a:r>
              <a:rPr lang="es-PA" dirty="0" smtClean="0"/>
              <a:t>condición </a:t>
            </a:r>
            <a:r>
              <a:rPr lang="es-PA" b="1" dirty="0" err="1" smtClean="0"/>
              <a:t>else</a:t>
            </a:r>
            <a:r>
              <a:rPr lang="es-PA" b="1" dirty="0" smtClean="0"/>
              <a:t> </a:t>
            </a:r>
            <a:r>
              <a:rPr lang="es-PA" dirty="0" smtClean="0"/>
              <a:t>expresión2;</a:t>
            </a:r>
          </a:p>
          <a:p>
            <a:pPr marL="0" indent="0">
              <a:buNone/>
            </a:pPr>
            <a:endParaRPr lang="es-PA" b="1" dirty="0"/>
          </a:p>
          <a:p>
            <a:pPr marL="0" indent="0">
              <a:buNone/>
            </a:pPr>
            <a:r>
              <a:rPr lang="es-PA" dirty="0"/>
              <a:t>señal &lt;= </a:t>
            </a:r>
            <a:r>
              <a:rPr lang="es-PA" dirty="0" smtClean="0"/>
              <a:t>	expresión1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/>
              <a:t>	</a:t>
            </a:r>
            <a:r>
              <a:rPr lang="es-PA" dirty="0" smtClean="0"/>
              <a:t>	expresión2 </a:t>
            </a:r>
            <a:r>
              <a:rPr lang="es-PA" b="1" dirty="0" err="1"/>
              <a:t>when</a:t>
            </a:r>
            <a:r>
              <a:rPr lang="es-PA" b="1" dirty="0"/>
              <a:t> </a:t>
            </a:r>
            <a:r>
              <a:rPr lang="es-PA" dirty="0"/>
              <a:t>condición </a:t>
            </a:r>
            <a:r>
              <a:rPr lang="es-PA" b="1" dirty="0" err="1" smtClean="0"/>
              <a:t>else</a:t>
            </a:r>
            <a:endParaRPr lang="es-PA" dirty="0" smtClean="0"/>
          </a:p>
          <a:p>
            <a:pPr marL="0" indent="0">
              <a:buNone/>
            </a:pPr>
            <a:r>
              <a:rPr lang="es-PA" dirty="0" smtClean="0"/>
              <a:t>		expresión3;</a:t>
            </a:r>
            <a:endParaRPr lang="es-PA" dirty="0"/>
          </a:p>
          <a:p>
            <a:pPr marL="0" indent="0">
              <a:buNone/>
            </a:pPr>
            <a:endParaRPr lang="es-PA" dirty="0"/>
          </a:p>
        </p:txBody>
      </p:sp>
      <p:pic>
        <p:nvPicPr>
          <p:cNvPr id="5" name="Picture 2" descr="Image result for and with e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45" y="4038480"/>
            <a:ext cx="1237650" cy="21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400690" y="1441569"/>
            <a:ext cx="5682981" cy="519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buffwen</a:t>
            </a:r>
            <a:r>
              <a:rPr lang="es-PA" dirty="0" smtClean="0"/>
              <a:t> IS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Input_: </a:t>
            </a:r>
            <a:r>
              <a:rPr lang="es-PA" dirty="0"/>
              <a:t>IN STD_LOGIC</a:t>
            </a:r>
            <a:r>
              <a:rPr lang="es-PA" dirty="0" smtClean="0"/>
              <a:t>;</a:t>
            </a:r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output_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/>
              <a:t>buffwen</a:t>
            </a:r>
            <a:r>
              <a:rPr lang="es-PA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BEGIN</a:t>
            </a:r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smtClean="0"/>
              <a:t>input_ when </a:t>
            </a:r>
            <a:r>
              <a:rPr lang="en-US" dirty="0" err="1" smtClean="0"/>
              <a:t>Ena</a:t>
            </a:r>
            <a:r>
              <a:rPr lang="en-US" dirty="0" smtClean="0"/>
              <a:t> = ‘0’ else ‘Z’;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/>
              <a:t>behavioral</a:t>
            </a:r>
            <a:r>
              <a:rPr lang="es-P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29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FPGA – Sintaxis en VHDL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75" y="1522530"/>
            <a:ext cx="7692392" cy="1446138"/>
          </a:xfrm>
        </p:spPr>
        <p:txBody>
          <a:bodyPr>
            <a:normAutofit/>
          </a:bodyPr>
          <a:lstStyle/>
          <a:p>
            <a:r>
              <a:rPr lang="es-PA" dirty="0" err="1" smtClean="0"/>
              <a:t>When</a:t>
            </a:r>
            <a:r>
              <a:rPr lang="es-PA" dirty="0" smtClean="0"/>
              <a:t>/</a:t>
            </a:r>
            <a:r>
              <a:rPr lang="es-PA" dirty="0" err="1" smtClean="0"/>
              <a:t>Else</a:t>
            </a:r>
            <a:endParaRPr lang="es-PA" dirty="0" smtClean="0"/>
          </a:p>
          <a:p>
            <a:pPr lvl="1"/>
            <a:r>
              <a:rPr lang="es-PA" dirty="0" err="1" smtClean="0"/>
              <a:t>Evalua</a:t>
            </a:r>
            <a:r>
              <a:rPr lang="es-PA" dirty="0" smtClean="0"/>
              <a:t> condiciones</a:t>
            </a:r>
            <a:endParaRPr lang="es-PA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085440" y="1441569"/>
            <a:ext cx="6878971" cy="5193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PA" dirty="0" smtClean="0"/>
              <a:t>LIBRARY </a:t>
            </a:r>
            <a:r>
              <a:rPr lang="es-PA" dirty="0" err="1"/>
              <a:t>ieee</a:t>
            </a:r>
            <a:r>
              <a:rPr lang="es-PA" dirty="0"/>
              <a:t>;</a:t>
            </a:r>
          </a:p>
          <a:p>
            <a:pPr marL="0" indent="0">
              <a:buNone/>
            </a:pPr>
            <a:r>
              <a:rPr lang="es-PA" dirty="0"/>
              <a:t>USE ieee.std_logic_1164.ALL;</a:t>
            </a:r>
          </a:p>
          <a:p>
            <a:pPr marL="0" indent="0">
              <a:buNone/>
            </a:pPr>
            <a:r>
              <a:rPr lang="es-PA" dirty="0"/>
              <a:t>ENTITY</a:t>
            </a:r>
            <a:r>
              <a:rPr lang="es-PA" b="1" dirty="0"/>
              <a:t> </a:t>
            </a:r>
            <a:r>
              <a:rPr lang="es-PA" dirty="0" err="1" smtClean="0"/>
              <a:t>andngate</a:t>
            </a:r>
            <a:r>
              <a:rPr lang="es-PA" dirty="0" smtClean="0"/>
              <a:t> IS</a:t>
            </a:r>
          </a:p>
          <a:p>
            <a:pPr marL="0" indent="0">
              <a:buNone/>
            </a:pPr>
            <a:r>
              <a:rPr lang="es-PA" dirty="0" smtClean="0"/>
              <a:t>GENERIC(</a:t>
            </a:r>
          </a:p>
          <a:p>
            <a:pPr marL="0" indent="0">
              <a:buNone/>
            </a:pPr>
            <a:r>
              <a:rPr lang="es-PA" dirty="0" smtClean="0"/>
              <a:t>BITS : INTEGER := 3;</a:t>
            </a:r>
          </a:p>
          <a:p>
            <a:pPr marL="0" indent="0">
              <a:buNone/>
            </a:pPr>
            <a:r>
              <a:rPr lang="es-PA" dirty="0" smtClean="0"/>
              <a:t>);</a:t>
            </a:r>
            <a:endParaRPr lang="es-PA" dirty="0"/>
          </a:p>
          <a:p>
            <a:pPr marL="0" indent="0">
              <a:buNone/>
            </a:pPr>
            <a:r>
              <a:rPr lang="es-PA" dirty="0"/>
              <a:t>PORT(</a:t>
            </a:r>
          </a:p>
          <a:p>
            <a:pPr marL="0" indent="0">
              <a:buNone/>
            </a:pPr>
            <a:r>
              <a:rPr lang="es-PA" dirty="0" smtClean="0"/>
              <a:t>Input1: </a:t>
            </a:r>
            <a:r>
              <a:rPr lang="es-PA" dirty="0"/>
              <a:t>IN </a:t>
            </a:r>
            <a:r>
              <a:rPr lang="es-PA" dirty="0" smtClean="0"/>
              <a:t>STD_LOGIC_VECTOR(BITS – 1 </a:t>
            </a:r>
            <a:r>
              <a:rPr lang="es-PA" dirty="0" err="1" smtClean="0"/>
              <a:t>downto</a:t>
            </a:r>
            <a:r>
              <a:rPr lang="es-PA" dirty="0" smtClean="0"/>
              <a:t> 0) := (OTHERS =&gt; ‘0’);</a:t>
            </a:r>
          </a:p>
          <a:p>
            <a:pPr marL="0" indent="0">
              <a:buNone/>
            </a:pPr>
            <a:r>
              <a:rPr lang="es-PA" dirty="0" smtClean="0"/>
              <a:t>Input2: </a:t>
            </a:r>
            <a:r>
              <a:rPr lang="es-PA" dirty="0"/>
              <a:t>IN STD_LOGIC_VECTOR(BITS – 1 </a:t>
            </a:r>
            <a:r>
              <a:rPr lang="es-PA" dirty="0" err="1"/>
              <a:t>downto</a:t>
            </a:r>
            <a:r>
              <a:rPr lang="es-PA" dirty="0"/>
              <a:t> 0) := (OTHERS =&gt; ‘0’);</a:t>
            </a:r>
            <a:endParaRPr lang="es-PA" dirty="0" smtClean="0"/>
          </a:p>
          <a:p>
            <a:pPr marL="0" indent="0">
              <a:buNone/>
            </a:pPr>
            <a:r>
              <a:rPr lang="es-PA" dirty="0" err="1" smtClean="0"/>
              <a:t>Ena</a:t>
            </a:r>
            <a:r>
              <a:rPr lang="es-PA" dirty="0" smtClean="0"/>
              <a:t> : IN STD_LOGIC;</a:t>
            </a:r>
            <a:endParaRPr lang="es-PA" dirty="0"/>
          </a:p>
          <a:p>
            <a:pPr marL="0" indent="0">
              <a:buNone/>
            </a:pPr>
            <a:r>
              <a:rPr lang="es-PA" dirty="0" smtClean="0"/>
              <a:t>output1 </a:t>
            </a:r>
            <a:r>
              <a:rPr lang="es-PA" dirty="0"/>
              <a:t>: OUT STD_LOGIC);</a:t>
            </a:r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buffwen</a:t>
            </a:r>
            <a:r>
              <a:rPr lang="es-PA" dirty="0" smtClean="0"/>
              <a:t>;</a:t>
            </a:r>
            <a:endParaRPr lang="es-PA" dirty="0"/>
          </a:p>
          <a:p>
            <a:pPr marL="0" indent="0">
              <a:buNone/>
            </a:pPr>
            <a:r>
              <a:rPr lang="en-US" dirty="0"/>
              <a:t>ARCHITECTURE behavioral OF </a:t>
            </a:r>
            <a:r>
              <a:rPr lang="es-PA" dirty="0" err="1" smtClean="0"/>
              <a:t>andngate</a:t>
            </a:r>
            <a:r>
              <a:rPr lang="es-PA" dirty="0" smtClean="0"/>
              <a:t>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s-PA" dirty="0" err="1"/>
              <a:t>s</a:t>
            </a:r>
            <a:r>
              <a:rPr lang="es-PA" dirty="0" err="1" smtClean="0"/>
              <a:t>ignal</a:t>
            </a:r>
            <a:r>
              <a:rPr lang="es-PA" dirty="0" smtClean="0"/>
              <a:t> </a:t>
            </a:r>
            <a:r>
              <a:rPr lang="es-PA" dirty="0" err="1" smtClean="0"/>
              <a:t>sout</a:t>
            </a:r>
            <a:r>
              <a:rPr lang="es-PA" dirty="0" smtClean="0"/>
              <a:t> : STD_LOGIC := ‘0’;</a:t>
            </a:r>
            <a:endParaRPr lang="en-US" dirty="0"/>
          </a:p>
          <a:p>
            <a:pPr marL="0" indent="0">
              <a:buNone/>
            </a:pPr>
            <a:r>
              <a:rPr lang="es-PA" dirty="0" smtClean="0"/>
              <a:t>BEGIN</a:t>
            </a:r>
          </a:p>
          <a:p>
            <a:pPr marL="0" indent="0">
              <a:buNone/>
            </a:pPr>
            <a:r>
              <a:rPr lang="es-PA" dirty="0" err="1" smtClean="0"/>
              <a:t>sout</a:t>
            </a:r>
            <a:r>
              <a:rPr lang="es-PA" dirty="0" smtClean="0"/>
              <a:t> &lt;= ‘1’ </a:t>
            </a:r>
            <a:r>
              <a:rPr lang="es-PA" dirty="0" err="1" smtClean="0"/>
              <a:t>when</a:t>
            </a:r>
            <a:r>
              <a:rPr lang="es-PA" dirty="0" smtClean="0"/>
              <a:t> input1 and input2;</a:t>
            </a:r>
            <a:endParaRPr lang="es-PA" dirty="0"/>
          </a:p>
          <a:p>
            <a:pPr marL="0" indent="0">
              <a:buNone/>
            </a:pPr>
            <a:r>
              <a:rPr lang="en-US" dirty="0" smtClean="0"/>
              <a:t>output_ </a:t>
            </a:r>
            <a:r>
              <a:rPr lang="en-US" dirty="0"/>
              <a:t>&lt;= </a:t>
            </a:r>
            <a:r>
              <a:rPr lang="en-US" dirty="0" err="1" smtClean="0"/>
              <a:t>sout</a:t>
            </a:r>
            <a:r>
              <a:rPr lang="en-US" dirty="0" smtClean="0"/>
              <a:t> when </a:t>
            </a:r>
            <a:r>
              <a:rPr lang="en-US" dirty="0" err="1" smtClean="0"/>
              <a:t>Ena</a:t>
            </a:r>
            <a:r>
              <a:rPr lang="en-US" dirty="0" smtClean="0"/>
              <a:t> = ‘0’ else (others =&gt; ‘0’);</a:t>
            </a:r>
            <a:endParaRPr lang="en-US" dirty="0"/>
          </a:p>
          <a:p>
            <a:pPr marL="0" indent="0">
              <a:buNone/>
            </a:pPr>
            <a:r>
              <a:rPr lang="es-PA" dirty="0"/>
              <a:t>END </a:t>
            </a:r>
            <a:r>
              <a:rPr lang="es-PA" dirty="0" err="1" smtClean="0"/>
              <a:t>andngate</a:t>
            </a:r>
            <a:r>
              <a:rPr lang="es-PA" dirty="0" smtClean="0"/>
              <a:t>;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377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Un Sistema de Control Digital con FPGA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4908" y="2083243"/>
            <a:ext cx="7242197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USAR ARDUINO = -1000%</a:t>
            </a:r>
          </a:p>
          <a:p>
            <a:r>
              <a:rPr lang="es-PA" dirty="0" smtClean="0"/>
              <a:t>Participar en la feria (con un Proyecto) = 20%</a:t>
            </a:r>
          </a:p>
          <a:p>
            <a:r>
              <a:rPr lang="es-PA" dirty="0" smtClean="0"/>
              <a:t>Software de Control Digital = 45%</a:t>
            </a:r>
          </a:p>
          <a:p>
            <a:r>
              <a:rPr lang="es-PA" dirty="0" smtClean="0"/>
              <a:t>Manual de Uso (corto) = 10%</a:t>
            </a:r>
          </a:p>
          <a:p>
            <a:pPr lvl="1"/>
            <a:r>
              <a:rPr lang="es-PA" dirty="0" smtClean="0"/>
              <a:t>Impreso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/>
              <a:t>Diagrama de Bloques de Control = 5%</a:t>
            </a:r>
          </a:p>
          <a:p>
            <a:r>
              <a:rPr lang="es-PA" dirty="0"/>
              <a:t>Ecuaciones de Control = 10%</a:t>
            </a:r>
          </a:p>
          <a:p>
            <a:r>
              <a:rPr lang="es-PA" dirty="0"/>
              <a:t>Circuito Esquemático = 5%</a:t>
            </a:r>
          </a:p>
          <a:p>
            <a:pPr lvl="1"/>
            <a:r>
              <a:rPr lang="es-PA" dirty="0" err="1"/>
              <a:t>Altium</a:t>
            </a:r>
            <a:r>
              <a:rPr lang="es-PA" dirty="0"/>
              <a:t> o equivalente</a:t>
            </a:r>
          </a:p>
          <a:p>
            <a:r>
              <a:rPr lang="es-PA" dirty="0"/>
              <a:t>Informe Final  y defensa = 5%</a:t>
            </a:r>
          </a:p>
          <a:p>
            <a:pPr lvl="1"/>
            <a:r>
              <a:rPr lang="es-PA" dirty="0"/>
              <a:t>Formato IEEE no más de 5 páginas = 2%</a:t>
            </a:r>
          </a:p>
          <a:p>
            <a:pPr lvl="1"/>
            <a:r>
              <a:rPr lang="es-PA" dirty="0"/>
              <a:t>Defensa al grupo = 3</a:t>
            </a:r>
            <a:r>
              <a:rPr lang="es-PA" dirty="0" smtClean="0"/>
              <a:t>%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endParaRPr lang="es-PA" sz="4000" dirty="0"/>
          </a:p>
          <a:p>
            <a:pPr marL="0" indent="0" algn="ctr">
              <a:buNone/>
            </a:pPr>
            <a:endParaRPr lang="es-PA" sz="4000" dirty="0" smtClean="0"/>
          </a:p>
          <a:p>
            <a:pPr marL="0" indent="0" algn="ctr">
              <a:buNone/>
            </a:pPr>
            <a:r>
              <a:rPr lang="es-PA" sz="10000" dirty="0" smtClean="0"/>
              <a:t>FINAL DÍA </a:t>
            </a:r>
            <a:r>
              <a:rPr lang="es-PA" sz="1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3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Parte 1</a:t>
            </a:r>
            <a:endParaRPr lang="es-PA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endParaRPr lang="es-PA" sz="4000" dirty="0" smtClean="0"/>
          </a:p>
          <a:p>
            <a:pPr marL="0" indent="0" algn="ctr">
              <a:buFont typeface="Wingdings 3" charset="2"/>
              <a:buNone/>
            </a:pPr>
            <a:r>
              <a:rPr lang="es-PA" sz="10000" dirty="0" smtClean="0"/>
              <a:t>ELECTRÓNICA DIGITAL</a:t>
            </a:r>
            <a:endParaRPr lang="es-PA" sz="10000" dirty="0"/>
          </a:p>
        </p:txBody>
      </p:sp>
    </p:spTree>
    <p:extLst>
      <p:ext uri="{BB962C8B-B14F-4D97-AF65-F5344CB8AC3E}">
        <p14:creationId xmlns:p14="http://schemas.microsoft.com/office/powerpoint/2010/main" val="2564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 de compuertas lógicas: </a:t>
            </a:r>
            <a:r>
              <a:rPr lang="es-PA" dirty="0" err="1" smtClean="0"/>
              <a:t>cuand</a:t>
            </a:r>
            <a:r>
              <a:rPr lang="es-PA" dirty="0" smtClean="0"/>
              <a:t> se conectan más de una compuerta entre sí</a:t>
            </a:r>
          </a:p>
          <a:p>
            <a:r>
              <a:rPr lang="es-PA" dirty="0" smtClean="0"/>
              <a:t>Diagrama lógico:  un diagrama similar al esquemático de conexión de compuertas</a:t>
            </a:r>
          </a:p>
          <a:p>
            <a:r>
              <a:rPr lang="es-PA" dirty="0" smtClean="0"/>
              <a:t>Lógica </a:t>
            </a:r>
            <a:r>
              <a:rPr lang="es-PA" dirty="0" err="1" smtClean="0"/>
              <a:t>combinacional</a:t>
            </a:r>
            <a:r>
              <a:rPr lang="es-PA" dirty="0" smtClean="0"/>
              <a:t>:  circuito digital donde la salida son derivadas de las entradas independientemente como se apliquen</a:t>
            </a:r>
          </a:p>
          <a:p>
            <a:r>
              <a:rPr lang="es-PA" dirty="0" smtClean="0"/>
              <a:t>Lógica combinatoria = lógica </a:t>
            </a:r>
            <a:r>
              <a:rPr lang="es-PA" dirty="0" err="1" smtClean="0"/>
              <a:t>combinacional</a:t>
            </a:r>
            <a:endParaRPr lang="es-PA" dirty="0" smtClean="0"/>
          </a:p>
          <a:p>
            <a:endParaRPr lang="es-PA" dirty="0"/>
          </a:p>
          <a:p>
            <a:r>
              <a:rPr lang="es-PA" dirty="0" smtClean="0"/>
              <a:t>Convención </a:t>
            </a:r>
            <a:r>
              <a:rPr lang="es-PA" dirty="0" err="1" smtClean="0"/>
              <a:t>Bubble-toBubble</a:t>
            </a:r>
            <a:r>
              <a:rPr lang="es-PA" dirty="0" smtClean="0"/>
              <a:t>: lógicas de inversión conectadas entre ellas y lógicas de no inversión conectada entre ellas</a:t>
            </a:r>
          </a:p>
          <a:p>
            <a:r>
              <a:rPr lang="es-PA" dirty="0" smtClean="0"/>
              <a:t>Orden de precedencia:  la secuencia en las que las funciones booleanas son realizadas</a:t>
            </a:r>
          </a:p>
        </p:txBody>
      </p:sp>
      <p:pic>
        <p:nvPicPr>
          <p:cNvPr id="1026" name="Picture 2" descr="Image result for logic gat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04" y="1039860"/>
            <a:ext cx="2578215" cy="10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30" y="3398270"/>
            <a:ext cx="2314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Derivas la expresión </a:t>
            </a:r>
            <a:r>
              <a:rPr lang="es-PA" dirty="0" err="1" smtClean="0"/>
              <a:t>boolana</a:t>
            </a:r>
            <a:r>
              <a:rPr lang="es-PA" dirty="0" smtClean="0"/>
              <a:t> de la siguiente red lógica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Redibuje el circuito utilizando la convención </a:t>
            </a:r>
            <a:r>
              <a:rPr lang="es-PA" dirty="0" err="1" smtClean="0"/>
              <a:t>bubble</a:t>
            </a:r>
            <a:r>
              <a:rPr lang="es-PA" dirty="0" smtClean="0"/>
              <a:t> to </a:t>
            </a:r>
            <a:r>
              <a:rPr lang="es-PA" dirty="0" err="1" smtClean="0"/>
              <a:t>bubble</a:t>
            </a:r>
            <a:r>
              <a:rPr lang="es-PA" dirty="0" smtClean="0"/>
              <a:t> para la compuerta </a:t>
            </a:r>
            <a:r>
              <a:rPr lang="es-PA" dirty="0" err="1" smtClean="0"/>
              <a:t>nand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NOTA:  </a:t>
            </a:r>
            <a:r>
              <a:rPr lang="es-PA" dirty="0" err="1" smtClean="0"/>
              <a:t>Utilize</a:t>
            </a:r>
            <a:r>
              <a:rPr lang="es-PA" dirty="0" smtClean="0"/>
              <a:t> la ley de </a:t>
            </a:r>
            <a:r>
              <a:rPr lang="es-PA" dirty="0" err="1" smtClean="0"/>
              <a:t>DeMorgan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52" y="3017891"/>
            <a:ext cx="4072527" cy="17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Concluya para el siguiente circuito la salida de la compuerta OR</a:t>
            </a:r>
          </a:p>
          <a:p>
            <a:pPr lvl="1"/>
            <a:r>
              <a:rPr lang="es-PA" dirty="0" smtClean="0"/>
              <a:t>NOTA:  El circulo que sale de A es un cable (solo el punto oscuro, conocido como nodo), los inversores siempre se ponen al inicio/final de la compuerta como burbujas o como un buffer inversor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499195"/>
            <a:ext cx="5305515" cy="233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54" y="3506974"/>
            <a:ext cx="5814465" cy="2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3103339"/>
            <a:ext cx="4878939" cy="206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2" y="3103339"/>
            <a:ext cx="5236635" cy="2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Expresiones Booleanas, Diagramas lógicos y tabla de verdad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Escriba la salida del sistema lógico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5" y="3373729"/>
            <a:ext cx="5530746" cy="18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44" y="3373729"/>
            <a:ext cx="6194142" cy="2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Diagramas lógicos de expresiones booleanas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2672" y="1999353"/>
            <a:ext cx="11621547" cy="4425154"/>
          </a:xfrm>
        </p:spPr>
        <p:txBody>
          <a:bodyPr>
            <a:normAutofit/>
          </a:bodyPr>
          <a:lstStyle/>
          <a:p>
            <a:r>
              <a:rPr lang="es-PA" dirty="0" smtClean="0"/>
              <a:t>Niveles de compuertas:  el número de compuertas que una señal debe pasar de una entrada a una salida en una red lógica</a:t>
            </a:r>
          </a:p>
          <a:p>
            <a:pPr lvl="1"/>
            <a:r>
              <a:rPr lang="es-PA" dirty="0" smtClean="0"/>
              <a:t>Siguen un orden de precedencia</a:t>
            </a:r>
          </a:p>
          <a:p>
            <a:pPr lvl="1"/>
            <a:r>
              <a:rPr lang="es-PA" dirty="0" smtClean="0"/>
              <a:t>Posiblemente la salida sea la entrada a otra compuerta y así </a:t>
            </a:r>
            <a:r>
              <a:rPr lang="es-PA" dirty="0" err="1" smtClean="0"/>
              <a:t>sucecivamente</a:t>
            </a:r>
            <a:endParaRPr lang="es-PA" dirty="0" smtClean="0"/>
          </a:p>
          <a:p>
            <a:r>
              <a:rPr lang="es-PA" dirty="0" smtClean="0"/>
              <a:t>Entradas Doble-rail:  entradas que pasan al siguiente punto de la compuerta como la señal y también la señal </a:t>
            </a:r>
            <a:r>
              <a:rPr lang="es-PA" dirty="0" err="1" smtClean="0"/>
              <a:t>compelentada</a:t>
            </a:r>
            <a:endParaRPr lang="es-PA" dirty="0" smtClean="0"/>
          </a:p>
          <a:p>
            <a:r>
              <a:rPr lang="es-PA" dirty="0" err="1" smtClean="0"/>
              <a:t>Synthesis</a:t>
            </a:r>
            <a:r>
              <a:rPr lang="es-PA" dirty="0" smtClean="0"/>
              <a:t>:  el proceso de crear un circuito lógico de una descripción, como la ecuación o la tabla de verdad.</a:t>
            </a:r>
          </a:p>
        </p:txBody>
      </p:sp>
    </p:spTree>
    <p:extLst>
      <p:ext uri="{BB962C8B-B14F-4D97-AF65-F5344CB8AC3E}">
        <p14:creationId xmlns:p14="http://schemas.microsoft.com/office/powerpoint/2010/main" val="84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4324</TotalTime>
  <Words>7819</Words>
  <Application>Microsoft Office PowerPoint</Application>
  <PresentationFormat>Widescreen</PresentationFormat>
  <Paragraphs>1243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7" baseType="lpstr">
      <vt:lpstr>Arial</vt:lpstr>
      <vt:lpstr>Century Gothic</vt:lpstr>
      <vt:lpstr>Wingdings 3</vt:lpstr>
      <vt:lpstr>Ion</vt:lpstr>
      <vt:lpstr>DISEÑO DE SISTEMAS DE CONTROL DIGITAL</vt:lpstr>
      <vt:lpstr>Formato del Curso</vt:lpstr>
      <vt:lpstr>Reglas del Curso</vt:lpstr>
      <vt:lpstr>Reglas del Curso</vt:lpstr>
      <vt:lpstr>Reglas del Curso</vt:lpstr>
      <vt:lpstr>Reglas del Curso</vt:lpstr>
      <vt:lpstr>Temario a Desarrollar</vt:lpstr>
      <vt:lpstr>Objetivos</vt:lpstr>
      <vt:lpstr>Proyecto Final – Un Sistema de Control Digital con FPGA</vt:lpstr>
      <vt:lpstr>Tarjetas propuestas para el Curso</vt:lpstr>
      <vt:lpstr>Acerca del Curso</vt:lpstr>
      <vt:lpstr>PowerPoint Presentation</vt:lpstr>
      <vt:lpstr>Parte 1</vt:lpstr>
      <vt:lpstr>Repaso de Sistemas Digitales [Sistemas Numéricos]</vt:lpstr>
      <vt:lpstr>Repaso de Sistemas Digitales [Complementos numéricos]</vt:lpstr>
      <vt:lpstr>Repaso de Sistemas Digitales [Complementos numéricos]</vt:lpstr>
      <vt:lpstr>Repaso de Sistemas Digitales [Números flotantes]</vt:lpstr>
      <vt:lpstr>Repaso de Sistemas Digitales [Codificacion de decimal a binario]</vt:lpstr>
      <vt:lpstr>Repaso de Sistemas Digitales [Corrección de Errores]</vt:lpstr>
      <vt:lpstr>Repaso de Sistemas Digitales [Tabla ASCII]</vt:lpstr>
      <vt:lpstr>Repaso de Sistemas Digitales [Ordenamiento de datos]</vt:lpstr>
      <vt:lpstr>Repaso de Sistemas Digitales [Señales Continuas y Discretas]</vt:lpstr>
      <vt:lpstr>Repaso de Sistemas Digitales [Digitales]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Repaso de Sistemas Digitales [Ondas Digitales]</vt:lpstr>
      <vt:lpstr>Parte 2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FPGAs</vt:lpstr>
      <vt:lpstr>PowerPoint Presentation</vt:lpstr>
      <vt:lpstr>Parte 1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Funciones Lógicas y Compuertas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  <vt:lpstr>Parte 1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Expresiones Booleanas, Diagramas lógicos y tabla de verdad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Diagramas lógicos de expresiones booleanas</vt:lpstr>
      <vt:lpstr>Tablas de la Verdad de Diagramas Lógicos o Expresiones Booleanas</vt:lpstr>
      <vt:lpstr>Tablas de la Verdad de Diagramas Lógicos o Expresiones Booleanas</vt:lpstr>
      <vt:lpstr>Tablas de la Verdad de Diagramas Lógicos o Expresiones Booleanas</vt:lpstr>
      <vt:lpstr>Formas de:  Suma de Productos y Productos de Suma</vt:lpstr>
      <vt:lpstr>Formas de:  Suma de Productos y Productos de Suma</vt:lpstr>
      <vt:lpstr>Formas de:  Suma de Productos y Productos de Suma</vt:lpstr>
      <vt:lpstr>Formas de:  Suma de Productos y Productos de Suma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Teoremas de Algebra Booleana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Simplificación por Mapa de Karnaugh (Mapa K)</vt:lpstr>
      <vt:lpstr>Parte 2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FPGA – Sintaxis en VHDL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309</cp:revision>
  <dcterms:created xsi:type="dcterms:W3CDTF">2018-02-28T08:20:25Z</dcterms:created>
  <dcterms:modified xsi:type="dcterms:W3CDTF">2019-01-21T07:08:07Z</dcterms:modified>
</cp:coreProperties>
</file>